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87" r:id="rId3"/>
    <p:sldId id="274" r:id="rId4"/>
    <p:sldId id="289" r:id="rId5"/>
    <p:sldId id="288" r:id="rId6"/>
    <p:sldId id="282" r:id="rId7"/>
    <p:sldId id="275" r:id="rId8"/>
    <p:sldId id="276" r:id="rId9"/>
    <p:sldId id="277" r:id="rId10"/>
    <p:sldId id="279" r:id="rId11"/>
    <p:sldId id="283" r:id="rId12"/>
    <p:sldId id="266" r:id="rId13"/>
    <p:sldId id="281" r:id="rId14"/>
    <p:sldId id="269"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242" y="1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terson Crocker Jr" userId="4b0cd484-6a8c-4d7d-8627-df5511f9911c" providerId="ADAL" clId="{7EB05304-B0C5-4281-A8A2-4B9F894B068E}"/>
    <pc:docChg chg="addSld delSld modSld">
      <pc:chgData name="Patterson Crocker Jr" userId="4b0cd484-6a8c-4d7d-8627-df5511f9911c" providerId="ADAL" clId="{7EB05304-B0C5-4281-A8A2-4B9F894B068E}" dt="2023-02-17T13:52:21.043" v="12" actId="2696"/>
      <pc:docMkLst>
        <pc:docMk/>
      </pc:docMkLst>
      <pc:sldChg chg="del">
        <pc:chgData name="Patterson Crocker Jr" userId="4b0cd484-6a8c-4d7d-8627-df5511f9911c" providerId="ADAL" clId="{7EB05304-B0C5-4281-A8A2-4B9F894B068E}" dt="2023-02-17T13:52:00.435" v="11" actId="2696"/>
        <pc:sldMkLst>
          <pc:docMk/>
          <pc:sldMk cId="241285743" sldId="265"/>
        </pc:sldMkLst>
      </pc:sldChg>
      <pc:sldChg chg="modSp mod">
        <pc:chgData name="Patterson Crocker Jr" userId="4b0cd484-6a8c-4d7d-8627-df5511f9911c" providerId="ADAL" clId="{7EB05304-B0C5-4281-A8A2-4B9F894B068E}" dt="2023-02-17T11:24:44.426" v="2" actId="20577"/>
        <pc:sldMkLst>
          <pc:docMk/>
          <pc:sldMk cId="562897218" sldId="274"/>
        </pc:sldMkLst>
        <pc:spChg chg="mod">
          <ac:chgData name="Patterson Crocker Jr" userId="4b0cd484-6a8c-4d7d-8627-df5511f9911c" providerId="ADAL" clId="{7EB05304-B0C5-4281-A8A2-4B9F894B068E}" dt="2023-02-17T11:24:44.426" v="2" actId="20577"/>
          <ac:spMkLst>
            <pc:docMk/>
            <pc:sldMk cId="562897218" sldId="274"/>
            <ac:spMk id="10" creationId="{00000000-0000-0000-0000-000000000000}"/>
          </ac:spMkLst>
        </pc:spChg>
      </pc:sldChg>
      <pc:sldChg chg="new del">
        <pc:chgData name="Patterson Crocker Jr" userId="4b0cd484-6a8c-4d7d-8627-df5511f9911c" providerId="ADAL" clId="{7EB05304-B0C5-4281-A8A2-4B9F894B068E}" dt="2023-02-17T13:50:54.367" v="5" actId="47"/>
        <pc:sldMkLst>
          <pc:docMk/>
          <pc:sldMk cId="3624768720" sldId="284"/>
        </pc:sldMkLst>
      </pc:sldChg>
      <pc:sldChg chg="add del">
        <pc:chgData name="Patterson Crocker Jr" userId="4b0cd484-6a8c-4d7d-8627-df5511f9911c" providerId="ADAL" clId="{7EB05304-B0C5-4281-A8A2-4B9F894B068E}" dt="2023-02-17T13:52:21.043" v="12" actId="2696"/>
        <pc:sldMkLst>
          <pc:docMk/>
          <pc:sldMk cId="4127173935" sldId="285"/>
        </pc:sldMkLst>
      </pc:sldChg>
      <pc:sldChg chg="new del">
        <pc:chgData name="Patterson Crocker Jr" userId="4b0cd484-6a8c-4d7d-8627-df5511f9911c" providerId="ADAL" clId="{7EB05304-B0C5-4281-A8A2-4B9F894B068E}" dt="2023-02-17T13:51:42.856" v="10" actId="2696"/>
        <pc:sldMkLst>
          <pc:docMk/>
          <pc:sldMk cId="507757590" sldId="286"/>
        </pc:sldMkLst>
      </pc:sldChg>
      <pc:sldChg chg="new del">
        <pc:chgData name="Patterson Crocker Jr" userId="4b0cd484-6a8c-4d7d-8627-df5511f9911c" providerId="ADAL" clId="{7EB05304-B0C5-4281-A8A2-4B9F894B068E}" dt="2023-02-17T13:51:29.344" v="7" actId="2696"/>
        <pc:sldMkLst>
          <pc:docMk/>
          <pc:sldMk cId="666266988" sldId="286"/>
        </pc:sldMkLst>
      </pc:sldChg>
      <pc:sldChg chg="add">
        <pc:chgData name="Patterson Crocker Jr" userId="4b0cd484-6a8c-4d7d-8627-df5511f9911c" providerId="ADAL" clId="{7EB05304-B0C5-4281-A8A2-4B9F894B068E}" dt="2023-02-17T13:51:37.767" v="9"/>
        <pc:sldMkLst>
          <pc:docMk/>
          <pc:sldMk cId="1754951403" sldId="287"/>
        </pc:sldMkLst>
      </pc:sldChg>
    </pc:docChg>
  </pc:docChgLst>
  <pc:docChgLst>
    <pc:chgData name="Crocker Jr, Patterson" userId="4b0cd484-6a8c-4d7d-8627-df5511f9911c" providerId="ADAL" clId="{2C95AA03-62F3-456E-A531-A76AA367647F}"/>
    <pc:docChg chg="custSel addSld modSld sldOrd">
      <pc:chgData name="Crocker Jr, Patterson" userId="4b0cd484-6a8c-4d7d-8627-df5511f9911c" providerId="ADAL" clId="{2C95AA03-62F3-456E-A531-A76AA367647F}" dt="2023-05-17T00:34:21.192" v="231" actId="6549"/>
      <pc:docMkLst>
        <pc:docMk/>
      </pc:docMkLst>
      <pc:sldChg chg="modSp mod">
        <pc:chgData name="Crocker Jr, Patterson" userId="4b0cd484-6a8c-4d7d-8627-df5511f9911c" providerId="ADAL" clId="{2C95AA03-62F3-456E-A531-A76AA367647F}" dt="2023-05-17T00:29:51.457" v="97" actId="20577"/>
        <pc:sldMkLst>
          <pc:docMk/>
          <pc:sldMk cId="1527675317" sldId="256"/>
        </pc:sldMkLst>
        <pc:spChg chg="mod">
          <ac:chgData name="Crocker Jr, Patterson" userId="4b0cd484-6a8c-4d7d-8627-df5511f9911c" providerId="ADAL" clId="{2C95AA03-62F3-456E-A531-A76AA367647F}" dt="2023-05-17T00:29:51.457" v="97" actId="20577"/>
          <ac:spMkLst>
            <pc:docMk/>
            <pc:sldMk cId="1527675317" sldId="256"/>
            <ac:spMk id="5" creationId="{00000000-0000-0000-0000-000000000000}"/>
          </ac:spMkLst>
        </pc:spChg>
      </pc:sldChg>
      <pc:sldChg chg="modSp mod">
        <pc:chgData name="Crocker Jr, Patterson" userId="4b0cd484-6a8c-4d7d-8627-df5511f9911c" providerId="ADAL" clId="{2C95AA03-62F3-456E-A531-A76AA367647F}" dt="2023-05-17T00:34:21.192" v="231" actId="6549"/>
        <pc:sldMkLst>
          <pc:docMk/>
          <pc:sldMk cId="562897218" sldId="274"/>
        </pc:sldMkLst>
        <pc:spChg chg="mod">
          <ac:chgData name="Crocker Jr, Patterson" userId="4b0cd484-6a8c-4d7d-8627-df5511f9911c" providerId="ADAL" clId="{2C95AA03-62F3-456E-A531-A76AA367647F}" dt="2023-05-17T00:34:21.192" v="231" actId="6549"/>
          <ac:spMkLst>
            <pc:docMk/>
            <pc:sldMk cId="562897218" sldId="274"/>
            <ac:spMk id="10" creationId="{00000000-0000-0000-0000-000000000000}"/>
          </ac:spMkLst>
        </pc:spChg>
      </pc:sldChg>
      <pc:sldChg chg="modSp add mod ord">
        <pc:chgData name="Crocker Jr, Patterson" userId="4b0cd484-6a8c-4d7d-8627-df5511f9911c" providerId="ADAL" clId="{2C95AA03-62F3-456E-A531-A76AA367647F}" dt="2023-05-17T00:28:59.844" v="91" actId="20577"/>
        <pc:sldMkLst>
          <pc:docMk/>
          <pc:sldMk cId="3640731867" sldId="288"/>
        </pc:sldMkLst>
        <pc:spChg chg="mod">
          <ac:chgData name="Crocker Jr, Patterson" userId="4b0cd484-6a8c-4d7d-8627-df5511f9911c" providerId="ADAL" clId="{2C95AA03-62F3-456E-A531-A76AA367647F}" dt="2023-05-17T00:28:08.422" v="46" actId="20577"/>
          <ac:spMkLst>
            <pc:docMk/>
            <pc:sldMk cId="3640731867" sldId="288"/>
            <ac:spMk id="2" creationId="{00000000-0000-0000-0000-000000000000}"/>
          </ac:spMkLst>
        </pc:spChg>
        <pc:spChg chg="mod">
          <ac:chgData name="Crocker Jr, Patterson" userId="4b0cd484-6a8c-4d7d-8627-df5511f9911c" providerId="ADAL" clId="{2C95AA03-62F3-456E-A531-A76AA367647F}" dt="2023-05-17T00:28:59.844" v="91" actId="20577"/>
          <ac:spMkLst>
            <pc:docMk/>
            <pc:sldMk cId="3640731867" sldId="288"/>
            <ac:spMk id="10" creationId="{00000000-0000-0000-0000-000000000000}"/>
          </ac:spMkLst>
        </pc:spChg>
      </pc:sldChg>
      <pc:sldChg chg="modSp add mod">
        <pc:chgData name="Crocker Jr, Patterson" userId="4b0cd484-6a8c-4d7d-8627-df5511f9911c" providerId="ADAL" clId="{2C95AA03-62F3-456E-A531-A76AA367647F}" dt="2023-05-17T00:32:40.709" v="112" actId="20577"/>
        <pc:sldMkLst>
          <pc:docMk/>
          <pc:sldMk cId="2706861980" sldId="289"/>
        </pc:sldMkLst>
        <pc:spChg chg="mod">
          <ac:chgData name="Crocker Jr, Patterson" userId="4b0cd484-6a8c-4d7d-8627-df5511f9911c" providerId="ADAL" clId="{2C95AA03-62F3-456E-A531-A76AA367647F}" dt="2023-05-17T00:32:40.709" v="112" actId="20577"/>
          <ac:spMkLst>
            <pc:docMk/>
            <pc:sldMk cId="2706861980" sldId="289"/>
            <ac:spMk id="1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EC8DD65-CCEC-4A94-A865-4E155E949934}" type="datetimeFigureOut">
              <a:rPr lang="en-US" smtClean="0"/>
              <a:t>5/24/2023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69B0C81-EDAE-428E-BC4B-0EE883FCEFFD}" type="slidenum">
              <a:rPr lang="en-US" smtClean="0"/>
              <a:t>‹#›</a:t>
            </a:fld>
            <a:endParaRPr lang="en-US"/>
          </a:p>
        </p:txBody>
      </p:sp>
    </p:spTree>
    <p:extLst>
      <p:ext uri="{BB962C8B-B14F-4D97-AF65-F5344CB8AC3E}">
        <p14:creationId xmlns:p14="http://schemas.microsoft.com/office/powerpoint/2010/main" val="2498454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Context informing today’s content</a:t>
            </a:r>
          </a:p>
        </p:txBody>
      </p:sp>
      <p:sp>
        <p:nvSpPr>
          <p:cNvPr id="4" name="Slide Number Placeholder 3"/>
          <p:cNvSpPr>
            <a:spLocks noGrp="1"/>
          </p:cNvSpPr>
          <p:nvPr>
            <p:ph type="sldNum" sz="quarter" idx="10"/>
          </p:nvPr>
        </p:nvSpPr>
        <p:spPr/>
        <p:txBody>
          <a:bodyPr/>
          <a:lstStyle/>
          <a:p>
            <a:fld id="{469B0C81-EDAE-428E-BC4B-0EE883FCEFFD}" type="slidenum">
              <a:rPr lang="en-US" smtClean="0"/>
              <a:t>1</a:t>
            </a:fld>
            <a:endParaRPr lang="en-US"/>
          </a:p>
        </p:txBody>
      </p:sp>
    </p:spTree>
    <p:extLst>
      <p:ext uri="{BB962C8B-B14F-4D97-AF65-F5344CB8AC3E}">
        <p14:creationId xmlns:p14="http://schemas.microsoft.com/office/powerpoint/2010/main" val="2819103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Context informing today’s content</a:t>
            </a:r>
          </a:p>
        </p:txBody>
      </p:sp>
      <p:sp>
        <p:nvSpPr>
          <p:cNvPr id="4" name="Slide Number Placeholder 3"/>
          <p:cNvSpPr>
            <a:spLocks noGrp="1"/>
          </p:cNvSpPr>
          <p:nvPr>
            <p:ph type="sldNum" sz="quarter" idx="10"/>
          </p:nvPr>
        </p:nvSpPr>
        <p:spPr/>
        <p:txBody>
          <a:bodyPr/>
          <a:lstStyle/>
          <a:p>
            <a:fld id="{469B0C81-EDAE-428E-BC4B-0EE883FCEFFD}" type="slidenum">
              <a:rPr lang="en-US" smtClean="0"/>
              <a:t>2</a:t>
            </a:fld>
            <a:endParaRPr lang="en-US"/>
          </a:p>
        </p:txBody>
      </p:sp>
    </p:spTree>
    <p:extLst>
      <p:ext uri="{BB962C8B-B14F-4D97-AF65-F5344CB8AC3E}">
        <p14:creationId xmlns:p14="http://schemas.microsoft.com/office/powerpoint/2010/main" val="1550664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Context informing today’s content</a:t>
            </a:r>
          </a:p>
        </p:txBody>
      </p:sp>
      <p:sp>
        <p:nvSpPr>
          <p:cNvPr id="4" name="Slide Number Placeholder 3"/>
          <p:cNvSpPr>
            <a:spLocks noGrp="1"/>
          </p:cNvSpPr>
          <p:nvPr>
            <p:ph type="sldNum" sz="quarter" idx="10"/>
          </p:nvPr>
        </p:nvSpPr>
        <p:spPr/>
        <p:txBody>
          <a:bodyPr/>
          <a:lstStyle/>
          <a:p>
            <a:fld id="{469B0C81-EDAE-428E-BC4B-0EE883FCEFFD}" type="slidenum">
              <a:rPr lang="en-US" smtClean="0"/>
              <a:t>7</a:t>
            </a:fld>
            <a:endParaRPr lang="en-US"/>
          </a:p>
        </p:txBody>
      </p:sp>
    </p:spTree>
    <p:extLst>
      <p:ext uri="{BB962C8B-B14F-4D97-AF65-F5344CB8AC3E}">
        <p14:creationId xmlns:p14="http://schemas.microsoft.com/office/powerpoint/2010/main" val="1339230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Context informing today’s content</a:t>
            </a:r>
          </a:p>
        </p:txBody>
      </p:sp>
      <p:sp>
        <p:nvSpPr>
          <p:cNvPr id="4" name="Slide Number Placeholder 3"/>
          <p:cNvSpPr>
            <a:spLocks noGrp="1"/>
          </p:cNvSpPr>
          <p:nvPr>
            <p:ph type="sldNum" sz="quarter" idx="10"/>
          </p:nvPr>
        </p:nvSpPr>
        <p:spPr/>
        <p:txBody>
          <a:bodyPr/>
          <a:lstStyle/>
          <a:p>
            <a:fld id="{469B0C81-EDAE-428E-BC4B-0EE883FCEFFD}" type="slidenum">
              <a:rPr lang="en-US" smtClean="0"/>
              <a:t>8</a:t>
            </a:fld>
            <a:endParaRPr lang="en-US"/>
          </a:p>
        </p:txBody>
      </p:sp>
    </p:spTree>
    <p:extLst>
      <p:ext uri="{BB962C8B-B14F-4D97-AF65-F5344CB8AC3E}">
        <p14:creationId xmlns:p14="http://schemas.microsoft.com/office/powerpoint/2010/main" val="4130005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Context informing today’s content</a:t>
            </a:r>
          </a:p>
        </p:txBody>
      </p:sp>
      <p:sp>
        <p:nvSpPr>
          <p:cNvPr id="4" name="Slide Number Placeholder 3"/>
          <p:cNvSpPr>
            <a:spLocks noGrp="1"/>
          </p:cNvSpPr>
          <p:nvPr>
            <p:ph type="sldNum" sz="quarter" idx="10"/>
          </p:nvPr>
        </p:nvSpPr>
        <p:spPr/>
        <p:txBody>
          <a:bodyPr/>
          <a:lstStyle/>
          <a:p>
            <a:fld id="{469B0C81-EDAE-428E-BC4B-0EE883FCEFFD}" type="slidenum">
              <a:rPr lang="en-US" smtClean="0"/>
              <a:t>9</a:t>
            </a:fld>
            <a:endParaRPr lang="en-US"/>
          </a:p>
        </p:txBody>
      </p:sp>
    </p:spTree>
    <p:extLst>
      <p:ext uri="{BB962C8B-B14F-4D97-AF65-F5344CB8AC3E}">
        <p14:creationId xmlns:p14="http://schemas.microsoft.com/office/powerpoint/2010/main" val="2885751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Context informing today’s content</a:t>
            </a:r>
          </a:p>
        </p:txBody>
      </p:sp>
      <p:sp>
        <p:nvSpPr>
          <p:cNvPr id="4" name="Slide Number Placeholder 3"/>
          <p:cNvSpPr>
            <a:spLocks noGrp="1"/>
          </p:cNvSpPr>
          <p:nvPr>
            <p:ph type="sldNum" sz="quarter" idx="10"/>
          </p:nvPr>
        </p:nvSpPr>
        <p:spPr/>
        <p:txBody>
          <a:bodyPr/>
          <a:lstStyle/>
          <a:p>
            <a:fld id="{469B0C81-EDAE-428E-BC4B-0EE883FCEFFD}" type="slidenum">
              <a:rPr lang="en-US" smtClean="0"/>
              <a:t>10</a:t>
            </a:fld>
            <a:endParaRPr lang="en-US"/>
          </a:p>
        </p:txBody>
      </p:sp>
    </p:spTree>
    <p:extLst>
      <p:ext uri="{BB962C8B-B14F-4D97-AF65-F5344CB8AC3E}">
        <p14:creationId xmlns:p14="http://schemas.microsoft.com/office/powerpoint/2010/main" val="2917121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Context informing today’s content</a:t>
            </a:r>
          </a:p>
        </p:txBody>
      </p:sp>
      <p:sp>
        <p:nvSpPr>
          <p:cNvPr id="4" name="Slide Number Placeholder 3"/>
          <p:cNvSpPr>
            <a:spLocks noGrp="1"/>
          </p:cNvSpPr>
          <p:nvPr>
            <p:ph type="sldNum" sz="quarter" idx="10"/>
          </p:nvPr>
        </p:nvSpPr>
        <p:spPr/>
        <p:txBody>
          <a:bodyPr/>
          <a:lstStyle/>
          <a:p>
            <a:fld id="{469B0C81-EDAE-428E-BC4B-0EE883FCEFFD}" type="slidenum">
              <a:rPr lang="en-US" smtClean="0"/>
              <a:t>11</a:t>
            </a:fld>
            <a:endParaRPr lang="en-US"/>
          </a:p>
        </p:txBody>
      </p:sp>
    </p:spTree>
    <p:extLst>
      <p:ext uri="{BB962C8B-B14F-4D97-AF65-F5344CB8AC3E}">
        <p14:creationId xmlns:p14="http://schemas.microsoft.com/office/powerpoint/2010/main" val="1847678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Context informing today’s content</a:t>
            </a:r>
          </a:p>
        </p:txBody>
      </p:sp>
      <p:sp>
        <p:nvSpPr>
          <p:cNvPr id="4" name="Slide Number Placeholder 3"/>
          <p:cNvSpPr>
            <a:spLocks noGrp="1"/>
          </p:cNvSpPr>
          <p:nvPr>
            <p:ph type="sldNum" sz="quarter" idx="10"/>
          </p:nvPr>
        </p:nvSpPr>
        <p:spPr/>
        <p:txBody>
          <a:bodyPr/>
          <a:lstStyle/>
          <a:p>
            <a:fld id="{469B0C81-EDAE-428E-BC4B-0EE883FCEFFD}" type="slidenum">
              <a:rPr lang="en-US" smtClean="0"/>
              <a:t>12</a:t>
            </a:fld>
            <a:endParaRPr lang="en-US"/>
          </a:p>
        </p:txBody>
      </p:sp>
    </p:spTree>
    <p:extLst>
      <p:ext uri="{BB962C8B-B14F-4D97-AF65-F5344CB8AC3E}">
        <p14:creationId xmlns:p14="http://schemas.microsoft.com/office/powerpoint/2010/main" val="1129441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Context informing today’s content</a:t>
            </a:r>
          </a:p>
        </p:txBody>
      </p:sp>
      <p:sp>
        <p:nvSpPr>
          <p:cNvPr id="4" name="Slide Number Placeholder 3"/>
          <p:cNvSpPr>
            <a:spLocks noGrp="1"/>
          </p:cNvSpPr>
          <p:nvPr>
            <p:ph type="sldNum" sz="quarter" idx="10"/>
          </p:nvPr>
        </p:nvSpPr>
        <p:spPr/>
        <p:txBody>
          <a:bodyPr/>
          <a:lstStyle/>
          <a:p>
            <a:fld id="{469B0C81-EDAE-428E-BC4B-0EE883FCEFFD}" type="slidenum">
              <a:rPr lang="en-US" smtClean="0"/>
              <a:t>13</a:t>
            </a:fld>
            <a:endParaRPr lang="en-US"/>
          </a:p>
        </p:txBody>
      </p:sp>
    </p:spTree>
    <p:extLst>
      <p:ext uri="{BB962C8B-B14F-4D97-AF65-F5344CB8AC3E}">
        <p14:creationId xmlns:p14="http://schemas.microsoft.com/office/powerpoint/2010/main" val="4908453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7" name="Rectangle 6"/>
          <p:cNvSpPr/>
          <p:nvPr/>
        </p:nvSpPr>
        <p:spPr>
          <a:xfrm>
            <a:off x="0" y="0"/>
            <a:ext cx="9143999" cy="4612341"/>
          </a:xfrm>
          <a:prstGeom prst="rect">
            <a:avLst/>
          </a:prstGeom>
          <a:solidFill>
            <a:srgbClr val="008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p:cNvSpPr>
            <a:spLocks noGrp="1"/>
          </p:cNvSpPr>
          <p:nvPr>
            <p:ph type="body" sz="quarter" idx="13" hasCustomPrompt="1"/>
          </p:nvPr>
        </p:nvSpPr>
        <p:spPr>
          <a:xfrm>
            <a:off x="457200" y="811296"/>
            <a:ext cx="8229600" cy="1041400"/>
          </a:xfrm>
          <a:prstGeom prst="rect">
            <a:avLst/>
          </a:prstGeom>
        </p:spPr>
        <p:txBody>
          <a:bodyPr/>
          <a:lstStyle>
            <a:lvl1pPr marL="0" indent="0">
              <a:buNone/>
              <a:defRPr sz="6000">
                <a:solidFill>
                  <a:schemeClr val="bg1"/>
                </a:solidFill>
              </a:defRPr>
            </a:lvl1pPr>
          </a:lstStyle>
          <a:p>
            <a:pPr lvl="0"/>
            <a:r>
              <a:rPr lang="en-US" dirty="0"/>
              <a:t>Slide Title</a:t>
            </a:r>
          </a:p>
        </p:txBody>
      </p:sp>
      <p:sp>
        <p:nvSpPr>
          <p:cNvPr id="14" name="Text Placeholder 13"/>
          <p:cNvSpPr>
            <a:spLocks noGrp="1"/>
          </p:cNvSpPr>
          <p:nvPr>
            <p:ph type="body" sz="quarter" idx="14" hasCustomPrompt="1"/>
          </p:nvPr>
        </p:nvSpPr>
        <p:spPr>
          <a:xfrm>
            <a:off x="457200" y="2260600"/>
            <a:ext cx="8229599" cy="660400"/>
          </a:xfrm>
          <a:prstGeom prst="rect">
            <a:avLst/>
          </a:prstGeom>
        </p:spPr>
        <p:txBody>
          <a:bodyPr/>
          <a:lstStyle>
            <a:lvl1pPr marL="0" indent="0">
              <a:buNone/>
              <a:defRPr sz="4000">
                <a:solidFill>
                  <a:schemeClr val="bg1"/>
                </a:solidFill>
              </a:defRPr>
            </a:lvl1pPr>
          </a:lstStyle>
          <a:p>
            <a:pPr lvl="0"/>
            <a:r>
              <a:rPr lang="en-US" dirty="0"/>
              <a:t>Sub-title</a:t>
            </a:r>
          </a:p>
        </p:txBody>
      </p:sp>
      <p:sp>
        <p:nvSpPr>
          <p:cNvPr id="17" name="Text Placeholder 16"/>
          <p:cNvSpPr>
            <a:spLocks noGrp="1"/>
          </p:cNvSpPr>
          <p:nvPr>
            <p:ph type="body" sz="quarter" idx="15" hasCustomPrompt="1"/>
          </p:nvPr>
        </p:nvSpPr>
        <p:spPr>
          <a:xfrm>
            <a:off x="457200" y="3023901"/>
            <a:ext cx="8229600" cy="417235"/>
          </a:xfrm>
          <a:prstGeom prst="rect">
            <a:avLst/>
          </a:prstGeom>
        </p:spPr>
        <p:txBody>
          <a:bodyPr/>
          <a:lstStyle>
            <a:lvl1pPr marL="0" indent="0">
              <a:buNone/>
              <a:defRPr sz="1800" baseline="0">
                <a:solidFill>
                  <a:schemeClr val="bg1"/>
                </a:solidFill>
              </a:defRPr>
            </a:lvl1pPr>
          </a:lstStyle>
          <a:p>
            <a:pPr lvl="0"/>
            <a:r>
              <a:rPr lang="en-US" dirty="0"/>
              <a:t>Date or author name</a:t>
            </a:r>
          </a:p>
        </p:txBody>
      </p:sp>
      <p:pic>
        <p:nvPicPr>
          <p:cNvPr id="18" name="Pictur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02730" y="5020245"/>
            <a:ext cx="3415552" cy="1524997"/>
          </a:xfrm>
          <a:prstGeom prst="rect">
            <a:avLst/>
          </a:prstGeom>
        </p:spPr>
      </p:pic>
    </p:spTree>
    <p:extLst>
      <p:ext uri="{BB962C8B-B14F-4D97-AF65-F5344CB8AC3E}">
        <p14:creationId xmlns:p14="http://schemas.microsoft.com/office/powerpoint/2010/main" val="395511417"/>
      </p:ext>
    </p:extLst>
  </p:cSld>
  <p:clrMapOvr>
    <a:masterClrMapping/>
  </p:clrMapOvr>
  <p:extLst>
    <p:ext uri="{DCECCB84-F9BA-43D5-87BE-67443E8EF086}">
      <p15:sldGuideLst xmlns:p15="http://schemas.microsoft.com/office/powerpoint/2012/main" xmlns="">
        <p15:guide id="2" pos="28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Section Slide">
    <p:spTree>
      <p:nvGrpSpPr>
        <p:cNvPr id="1" name=""/>
        <p:cNvGrpSpPr/>
        <p:nvPr/>
      </p:nvGrpSpPr>
      <p:grpSpPr>
        <a:xfrm>
          <a:off x="0" y="0"/>
          <a:ext cx="0" cy="0"/>
          <a:chOff x="0" y="0"/>
          <a:chExt cx="0" cy="0"/>
        </a:xfrm>
      </p:grpSpPr>
      <p:sp>
        <p:nvSpPr>
          <p:cNvPr id="3" name="Rectangle 2"/>
          <p:cNvSpPr/>
          <p:nvPr/>
        </p:nvSpPr>
        <p:spPr>
          <a:xfrm>
            <a:off x="0" y="0"/>
            <a:ext cx="9144000" cy="5981700"/>
          </a:xfrm>
          <a:prstGeom prst="rect">
            <a:avLst/>
          </a:prstGeom>
          <a:solidFill>
            <a:srgbClr val="008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hasCustomPrompt="1"/>
          </p:nvPr>
        </p:nvSpPr>
        <p:spPr>
          <a:xfrm>
            <a:off x="457200" y="2385218"/>
            <a:ext cx="8229600" cy="1831181"/>
          </a:xfrm>
        </p:spPr>
        <p:txBody>
          <a:bodyPr>
            <a:noAutofit/>
          </a:bodyPr>
          <a:lstStyle>
            <a:lvl1pPr>
              <a:defRPr sz="6000" b="0" baseline="0">
                <a:solidFill>
                  <a:schemeClr val="bg1"/>
                </a:solidFill>
              </a:defRPr>
            </a:lvl1pPr>
          </a:lstStyle>
          <a:p>
            <a:r>
              <a:rPr lang="en-US" dirty="0"/>
              <a:t>Section Title</a:t>
            </a:r>
          </a:p>
        </p:txBody>
      </p:sp>
    </p:spTree>
    <p:extLst>
      <p:ext uri="{BB962C8B-B14F-4D97-AF65-F5344CB8AC3E}">
        <p14:creationId xmlns:p14="http://schemas.microsoft.com/office/powerpoint/2010/main" val="4163737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End Slide">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712" y="1346200"/>
            <a:ext cx="6064575" cy="2707749"/>
          </a:xfrm>
          <a:prstGeom prst="rect">
            <a:avLst/>
          </a:prstGeom>
        </p:spPr>
      </p:pic>
      <p:sp>
        <p:nvSpPr>
          <p:cNvPr id="4" name="TextBox 3"/>
          <p:cNvSpPr txBox="1"/>
          <p:nvPr/>
        </p:nvSpPr>
        <p:spPr>
          <a:xfrm>
            <a:off x="2869258" y="5223014"/>
            <a:ext cx="3405484" cy="584775"/>
          </a:xfrm>
          <a:prstGeom prst="rect">
            <a:avLst/>
          </a:prstGeom>
          <a:noFill/>
        </p:spPr>
        <p:txBody>
          <a:bodyPr wrap="none" rtlCol="0">
            <a:spAutoFit/>
          </a:bodyPr>
          <a:lstStyle/>
          <a:p>
            <a:r>
              <a:rPr lang="en-US" sz="3200" dirty="0"/>
              <a:t>www.thevillage.org</a:t>
            </a:r>
          </a:p>
        </p:txBody>
      </p:sp>
    </p:spTree>
    <p:extLst>
      <p:ext uri="{BB962C8B-B14F-4D97-AF65-F5344CB8AC3E}">
        <p14:creationId xmlns:p14="http://schemas.microsoft.com/office/powerpoint/2010/main" val="38385463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754784-0534-4220-9E81-91337DBED923}" type="datetimeFigureOut">
              <a:rPr lang="en-US" smtClean="0"/>
              <a:t>5/24/2023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A435E8-363D-4597-8104-8696193BE554}" type="slidenum">
              <a:rPr lang="en-US" smtClean="0"/>
              <a:t>‹#›</a:t>
            </a:fld>
            <a:endParaRPr lang="en-US" dirty="0"/>
          </a:p>
        </p:txBody>
      </p:sp>
    </p:spTree>
    <p:extLst>
      <p:ext uri="{BB962C8B-B14F-4D97-AF65-F5344CB8AC3E}">
        <p14:creationId xmlns:p14="http://schemas.microsoft.com/office/powerpoint/2010/main" val="40595998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754784-0534-4220-9E81-91337DBED923}" type="datetimeFigureOut">
              <a:rPr lang="en-US" smtClean="0"/>
              <a:t>5/24/2023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A435E8-363D-4597-8104-8696193BE554}" type="slidenum">
              <a:rPr lang="en-US" smtClean="0"/>
              <a:t>‹#›</a:t>
            </a:fld>
            <a:endParaRPr lang="en-US" dirty="0"/>
          </a:p>
        </p:txBody>
      </p:sp>
    </p:spTree>
    <p:extLst>
      <p:ext uri="{BB962C8B-B14F-4D97-AF65-F5344CB8AC3E}">
        <p14:creationId xmlns:p14="http://schemas.microsoft.com/office/powerpoint/2010/main" val="110164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amp; Media">
    <p:spTree>
      <p:nvGrpSpPr>
        <p:cNvPr id="1" name=""/>
        <p:cNvGrpSpPr/>
        <p:nvPr/>
      </p:nvGrpSpPr>
      <p:grpSpPr>
        <a:xfrm>
          <a:off x="0" y="0"/>
          <a:ext cx="0" cy="0"/>
          <a:chOff x="0" y="0"/>
          <a:chExt cx="0" cy="0"/>
        </a:xfrm>
      </p:grpSpPr>
      <p:sp>
        <p:nvSpPr>
          <p:cNvPr id="20" name="Text Placeholder 19"/>
          <p:cNvSpPr>
            <a:spLocks noGrp="1"/>
          </p:cNvSpPr>
          <p:nvPr>
            <p:ph type="body" sz="quarter" idx="11"/>
          </p:nvPr>
        </p:nvSpPr>
        <p:spPr>
          <a:xfrm>
            <a:off x="457200" y="1943100"/>
            <a:ext cx="5029200" cy="403860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Picture Placeholder 21"/>
          <p:cNvSpPr>
            <a:spLocks noGrp="1"/>
          </p:cNvSpPr>
          <p:nvPr>
            <p:ph type="pic" sz="quarter" idx="12"/>
          </p:nvPr>
        </p:nvSpPr>
        <p:spPr>
          <a:xfrm>
            <a:off x="5486400" y="1943100"/>
            <a:ext cx="3657600" cy="4038600"/>
          </a:xfrm>
          <a:prstGeom prst="rect">
            <a:avLst/>
          </a:prstGeom>
          <a:solidFill>
            <a:schemeClr val="bg1">
              <a:lumMod val="95000"/>
            </a:schemeClr>
          </a:solidFill>
        </p:spPr>
        <p:txBody>
          <a:bodyPr/>
          <a:lstStyle/>
          <a:p>
            <a:r>
              <a:rPr lang="en-US"/>
              <a:t>Click icon to add picture</a:t>
            </a:r>
            <a:endParaRPr lang="en-US" dirty="0"/>
          </a:p>
        </p:txBody>
      </p:sp>
      <p:sp>
        <p:nvSpPr>
          <p:cNvPr id="25" name="Title 24"/>
          <p:cNvSpPr>
            <a:spLocks noGrp="1"/>
          </p:cNvSpPr>
          <p:nvPr>
            <p:ph type="title" hasCustomPrompt="1"/>
          </p:nvPr>
        </p:nvSpPr>
        <p:spPr/>
        <p:txBody>
          <a:bodyPr/>
          <a:lstStyle>
            <a:lvl1pPr>
              <a:defRPr/>
            </a:lvl1pPr>
          </a:lstStyle>
          <a:p>
            <a:r>
              <a:rPr lang="en-US" dirty="0"/>
              <a:t>Click to add title</a:t>
            </a:r>
          </a:p>
        </p:txBody>
      </p:sp>
    </p:spTree>
    <p:extLst>
      <p:ext uri="{BB962C8B-B14F-4D97-AF65-F5344CB8AC3E}">
        <p14:creationId xmlns:p14="http://schemas.microsoft.com/office/powerpoint/2010/main" val="2196416532"/>
      </p:ext>
    </p:extLst>
  </p:cSld>
  <p:clrMapOvr>
    <a:masterClrMapping/>
  </p:clrMapOvr>
  <p:extLst>
    <p:ext uri="{DCECCB84-F9BA-43D5-87BE-67443E8EF086}">
      <p15:sldGuideLst xmlns:p15="http://schemas.microsoft.com/office/powerpoint/2012/main" xmlns=""/>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amp; Media - Solid bar">
    <p:spTree>
      <p:nvGrpSpPr>
        <p:cNvPr id="1" name=""/>
        <p:cNvGrpSpPr/>
        <p:nvPr/>
      </p:nvGrpSpPr>
      <p:grpSpPr>
        <a:xfrm>
          <a:off x="0" y="0"/>
          <a:ext cx="0" cy="0"/>
          <a:chOff x="0" y="0"/>
          <a:chExt cx="0" cy="0"/>
        </a:xfrm>
      </p:grpSpPr>
      <p:sp>
        <p:nvSpPr>
          <p:cNvPr id="20" name="Text Placeholder 19"/>
          <p:cNvSpPr>
            <a:spLocks noGrp="1"/>
          </p:cNvSpPr>
          <p:nvPr>
            <p:ph type="body" sz="quarter" idx="11"/>
          </p:nvPr>
        </p:nvSpPr>
        <p:spPr>
          <a:xfrm>
            <a:off x="457200" y="1943100"/>
            <a:ext cx="5029200" cy="403860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Picture Placeholder 21"/>
          <p:cNvSpPr>
            <a:spLocks noGrp="1"/>
          </p:cNvSpPr>
          <p:nvPr>
            <p:ph type="pic" sz="quarter" idx="12"/>
          </p:nvPr>
        </p:nvSpPr>
        <p:spPr>
          <a:xfrm>
            <a:off x="5486400" y="1943100"/>
            <a:ext cx="3657600" cy="4038600"/>
          </a:xfrm>
          <a:prstGeom prst="rect">
            <a:avLst/>
          </a:prstGeom>
          <a:solidFill>
            <a:schemeClr val="bg1">
              <a:lumMod val="95000"/>
            </a:schemeClr>
          </a:solidFill>
        </p:spPr>
        <p:txBody>
          <a:bodyPr/>
          <a:lstStyle/>
          <a:p>
            <a:r>
              <a:rPr lang="en-US"/>
              <a:t>Click icon to add picture</a:t>
            </a:r>
            <a:endParaRPr lang="en-US" dirty="0"/>
          </a:p>
        </p:txBody>
      </p:sp>
      <p:sp>
        <p:nvSpPr>
          <p:cNvPr id="10" name="Rectangle 9"/>
          <p:cNvSpPr/>
          <p:nvPr/>
        </p:nvSpPr>
        <p:spPr>
          <a:xfrm>
            <a:off x="0" y="0"/>
            <a:ext cx="9144000" cy="101600"/>
          </a:xfrm>
          <a:prstGeom prst="rect">
            <a:avLst/>
          </a:prstGeom>
          <a:solidFill>
            <a:srgbClr val="008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p:txBody>
          <a:bodyPr/>
          <a:lstStyle/>
          <a:p>
            <a:r>
              <a:rPr lang="en-US" dirty="0"/>
              <a:t>Click to add title</a:t>
            </a:r>
          </a:p>
        </p:txBody>
      </p:sp>
    </p:spTree>
    <p:extLst>
      <p:ext uri="{BB962C8B-B14F-4D97-AF65-F5344CB8AC3E}">
        <p14:creationId xmlns:p14="http://schemas.microsoft.com/office/powerpoint/2010/main" val="3940222232"/>
      </p:ext>
    </p:extLst>
  </p:cSld>
  <p:clrMapOvr>
    <a:masterClrMapping/>
  </p:clrMapOvr>
  <p:extLst>
    <p:ext uri="{DCECCB84-F9BA-43D5-87BE-67443E8EF086}">
      <p15:sldGuideLst xmlns:p15="http://schemas.microsoft.com/office/powerpoint/2012/main" xmlns=""/>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p:spTree>
      <p:nvGrpSpPr>
        <p:cNvPr id="1" name=""/>
        <p:cNvGrpSpPr/>
        <p:nvPr/>
      </p:nvGrpSpPr>
      <p:grpSpPr>
        <a:xfrm>
          <a:off x="0" y="0"/>
          <a:ext cx="0" cy="0"/>
          <a:chOff x="0" y="0"/>
          <a:chExt cx="0" cy="0"/>
        </a:xfrm>
      </p:grpSpPr>
      <p:sp>
        <p:nvSpPr>
          <p:cNvPr id="20" name="Text Placeholder 19"/>
          <p:cNvSpPr>
            <a:spLocks noGrp="1"/>
          </p:cNvSpPr>
          <p:nvPr>
            <p:ph type="body" sz="quarter" idx="11"/>
          </p:nvPr>
        </p:nvSpPr>
        <p:spPr>
          <a:xfrm>
            <a:off x="457200" y="1943100"/>
            <a:ext cx="5029200" cy="403860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hasCustomPrompt="1"/>
          </p:nvPr>
        </p:nvSpPr>
        <p:spPr/>
        <p:txBody>
          <a:bodyPr/>
          <a:lstStyle/>
          <a:p>
            <a:r>
              <a:rPr lang="en-US" dirty="0"/>
              <a:t>Click to add title</a:t>
            </a:r>
          </a:p>
        </p:txBody>
      </p:sp>
    </p:spTree>
    <p:extLst>
      <p:ext uri="{BB962C8B-B14F-4D97-AF65-F5344CB8AC3E}">
        <p14:creationId xmlns:p14="http://schemas.microsoft.com/office/powerpoint/2010/main" val="1635292216"/>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title</a:t>
            </a:r>
          </a:p>
        </p:txBody>
      </p:sp>
      <p:sp>
        <p:nvSpPr>
          <p:cNvPr id="4" name="Text Placeholder 3"/>
          <p:cNvSpPr>
            <a:spLocks noGrp="1"/>
          </p:cNvSpPr>
          <p:nvPr>
            <p:ph type="body" sz="quarter" idx="10"/>
          </p:nvPr>
        </p:nvSpPr>
        <p:spPr>
          <a:xfrm>
            <a:off x="457200" y="1943100"/>
            <a:ext cx="4114800" cy="4038600"/>
          </a:xfrm>
          <a:prstGeom prst="rect">
            <a:avLst/>
          </a:prstGeom>
        </p:spPr>
        <p:txBody>
          <a:bodyPr rIns="18288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hart Placeholder 5"/>
          <p:cNvSpPr>
            <a:spLocks noGrp="1"/>
          </p:cNvSpPr>
          <p:nvPr>
            <p:ph type="chart" sz="quarter" idx="11"/>
          </p:nvPr>
        </p:nvSpPr>
        <p:spPr>
          <a:xfrm>
            <a:off x="4572000" y="1943100"/>
            <a:ext cx="4114800" cy="4038600"/>
          </a:xfrm>
          <a:prstGeom prst="rect">
            <a:avLst/>
          </a:prstGeom>
          <a:solidFill>
            <a:schemeClr val="bg1">
              <a:lumMod val="95000"/>
            </a:schemeClr>
          </a:solidFill>
        </p:spPr>
        <p:txBody>
          <a:bodyPr lIns="182880"/>
          <a:lstStyle/>
          <a:p>
            <a:r>
              <a:rPr lang="en-US"/>
              <a:t>Click icon to add chart</a:t>
            </a:r>
            <a:endParaRPr lang="en-US" dirty="0"/>
          </a:p>
        </p:txBody>
      </p:sp>
    </p:spTree>
    <p:extLst>
      <p:ext uri="{BB962C8B-B14F-4D97-AF65-F5344CB8AC3E}">
        <p14:creationId xmlns:p14="http://schemas.microsoft.com/office/powerpoint/2010/main" val="882363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lumn text and photo">
    <p:spTree>
      <p:nvGrpSpPr>
        <p:cNvPr id="1" name=""/>
        <p:cNvGrpSpPr/>
        <p:nvPr/>
      </p:nvGrpSpPr>
      <p:grpSpPr>
        <a:xfrm>
          <a:off x="0" y="0"/>
          <a:ext cx="0" cy="0"/>
          <a:chOff x="0" y="0"/>
          <a:chExt cx="0" cy="0"/>
        </a:xfrm>
      </p:grpSpPr>
      <p:sp>
        <p:nvSpPr>
          <p:cNvPr id="2" name="Title 1"/>
          <p:cNvSpPr>
            <a:spLocks noGrp="1"/>
          </p:cNvSpPr>
          <p:nvPr>
            <p:ph type="title"/>
          </p:nvPr>
        </p:nvSpPr>
        <p:spPr>
          <a:xfrm>
            <a:off x="457200" y="388938"/>
            <a:ext cx="4114800" cy="1211262"/>
          </a:xfrm>
        </p:spPr>
        <p:txBody>
          <a:bodyPr/>
          <a:lstStyle/>
          <a:p>
            <a:r>
              <a:rPr lang="en-US"/>
              <a:t>Click to edit Master title style</a:t>
            </a:r>
          </a:p>
        </p:txBody>
      </p:sp>
      <p:sp>
        <p:nvSpPr>
          <p:cNvPr id="4" name="Text Placeholder 3"/>
          <p:cNvSpPr>
            <a:spLocks noGrp="1"/>
          </p:cNvSpPr>
          <p:nvPr>
            <p:ph type="body" sz="quarter" idx="10"/>
          </p:nvPr>
        </p:nvSpPr>
        <p:spPr>
          <a:xfrm>
            <a:off x="457200" y="1943100"/>
            <a:ext cx="4114800" cy="278792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7"/>
          <p:cNvSpPr>
            <a:spLocks noGrp="1"/>
          </p:cNvSpPr>
          <p:nvPr>
            <p:ph type="pic" sz="quarter" idx="11"/>
          </p:nvPr>
        </p:nvSpPr>
        <p:spPr>
          <a:xfrm>
            <a:off x="4572000" y="97971"/>
            <a:ext cx="4572000" cy="5883729"/>
          </a:xfrm>
          <a:prstGeom prst="rect">
            <a:avLst/>
          </a:prstGeom>
          <a:solidFill>
            <a:schemeClr val="bg1">
              <a:lumMod val="95000"/>
            </a:schemeClr>
          </a:solidFill>
        </p:spPr>
        <p:txBody>
          <a:bodyPr/>
          <a:lstStyle/>
          <a:p>
            <a:r>
              <a:rPr lang="en-US"/>
              <a:t>Click icon to add picture</a:t>
            </a:r>
          </a:p>
        </p:txBody>
      </p:sp>
      <p:sp>
        <p:nvSpPr>
          <p:cNvPr id="11" name="Text Placeholder 10"/>
          <p:cNvSpPr>
            <a:spLocks noGrp="1"/>
          </p:cNvSpPr>
          <p:nvPr>
            <p:ph type="body" sz="quarter" idx="12" hasCustomPrompt="1"/>
          </p:nvPr>
        </p:nvSpPr>
        <p:spPr>
          <a:xfrm>
            <a:off x="0" y="5248275"/>
            <a:ext cx="4572000" cy="733425"/>
          </a:xfrm>
          <a:prstGeom prst="rect">
            <a:avLst/>
          </a:prstGeom>
          <a:solidFill>
            <a:srgbClr val="008AD0"/>
          </a:solidFill>
        </p:spPr>
        <p:txBody>
          <a:bodyPr lIns="457200" anchor="ctr" anchorCtr="0"/>
          <a:lstStyle>
            <a:lvl1pPr marL="0" indent="0">
              <a:buNone/>
              <a:defRPr sz="1800" b="1">
                <a:solidFill>
                  <a:schemeClr val="bg1"/>
                </a:solidFill>
              </a:defRPr>
            </a:lvl1pPr>
          </a:lstStyle>
          <a:p>
            <a:pPr lvl="0"/>
            <a:r>
              <a:rPr lang="en-US" dirty="0"/>
              <a:t>Click to add text to the call out box</a:t>
            </a:r>
          </a:p>
        </p:txBody>
      </p:sp>
    </p:spTree>
    <p:extLst>
      <p:ext uri="{BB962C8B-B14F-4D97-AF65-F5344CB8AC3E}">
        <p14:creationId xmlns:p14="http://schemas.microsoft.com/office/powerpoint/2010/main" val="211967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 column text and photos">
    <p:spTree>
      <p:nvGrpSpPr>
        <p:cNvPr id="1" name=""/>
        <p:cNvGrpSpPr/>
        <p:nvPr/>
      </p:nvGrpSpPr>
      <p:grpSpPr>
        <a:xfrm>
          <a:off x="0" y="0"/>
          <a:ext cx="0" cy="0"/>
          <a:chOff x="0" y="0"/>
          <a:chExt cx="0" cy="0"/>
        </a:xfrm>
      </p:grpSpPr>
      <p:sp>
        <p:nvSpPr>
          <p:cNvPr id="2" name="Title 1"/>
          <p:cNvSpPr>
            <a:spLocks noGrp="1"/>
          </p:cNvSpPr>
          <p:nvPr>
            <p:ph type="title"/>
          </p:nvPr>
        </p:nvSpPr>
        <p:spPr>
          <a:xfrm>
            <a:off x="457200" y="388938"/>
            <a:ext cx="4114800" cy="1211262"/>
          </a:xfrm>
        </p:spPr>
        <p:txBody>
          <a:bodyPr/>
          <a:lstStyle/>
          <a:p>
            <a:r>
              <a:rPr lang="en-US"/>
              <a:t>Click to edit Master title style</a:t>
            </a:r>
          </a:p>
        </p:txBody>
      </p:sp>
      <p:sp>
        <p:nvSpPr>
          <p:cNvPr id="4" name="Text Placeholder 3"/>
          <p:cNvSpPr>
            <a:spLocks noGrp="1"/>
          </p:cNvSpPr>
          <p:nvPr>
            <p:ph type="body" sz="quarter" idx="10"/>
          </p:nvPr>
        </p:nvSpPr>
        <p:spPr>
          <a:xfrm>
            <a:off x="457200" y="1943100"/>
            <a:ext cx="4114800" cy="4038599"/>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7"/>
          <p:cNvSpPr>
            <a:spLocks noGrp="1"/>
          </p:cNvSpPr>
          <p:nvPr>
            <p:ph type="pic" sz="quarter" idx="11"/>
          </p:nvPr>
        </p:nvSpPr>
        <p:spPr>
          <a:xfrm>
            <a:off x="4572000" y="97971"/>
            <a:ext cx="2286000" cy="2952760"/>
          </a:xfrm>
          <a:prstGeom prst="rect">
            <a:avLst/>
          </a:prstGeom>
          <a:solidFill>
            <a:schemeClr val="bg1">
              <a:lumMod val="95000"/>
            </a:schemeClr>
          </a:solidFill>
        </p:spPr>
        <p:txBody>
          <a:bodyPr/>
          <a:lstStyle/>
          <a:p>
            <a:r>
              <a:rPr lang="en-US"/>
              <a:t>Click icon to add picture</a:t>
            </a:r>
          </a:p>
        </p:txBody>
      </p:sp>
      <p:sp>
        <p:nvSpPr>
          <p:cNvPr id="6" name="Picture Placeholder 7"/>
          <p:cNvSpPr>
            <a:spLocks noGrp="1"/>
          </p:cNvSpPr>
          <p:nvPr>
            <p:ph type="pic" sz="quarter" idx="13"/>
          </p:nvPr>
        </p:nvSpPr>
        <p:spPr>
          <a:xfrm>
            <a:off x="6858000" y="3050730"/>
            <a:ext cx="2286000" cy="2944367"/>
          </a:xfrm>
          <a:prstGeom prst="rect">
            <a:avLst/>
          </a:prstGeom>
          <a:solidFill>
            <a:schemeClr val="bg1">
              <a:lumMod val="95000"/>
            </a:schemeClr>
          </a:solidFill>
        </p:spPr>
        <p:txBody>
          <a:bodyPr/>
          <a:lstStyle/>
          <a:p>
            <a:r>
              <a:rPr lang="en-US"/>
              <a:t>Click icon to add picture</a:t>
            </a:r>
          </a:p>
        </p:txBody>
      </p:sp>
      <p:sp>
        <p:nvSpPr>
          <p:cNvPr id="3" name="Rectangle 2"/>
          <p:cNvSpPr/>
          <p:nvPr/>
        </p:nvSpPr>
        <p:spPr>
          <a:xfrm>
            <a:off x="6858000" y="97971"/>
            <a:ext cx="2286000" cy="2952759"/>
          </a:xfrm>
          <a:prstGeom prst="rect">
            <a:avLst/>
          </a:prstGeom>
          <a:solidFill>
            <a:srgbClr val="00A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572000" y="3050730"/>
            <a:ext cx="2286000" cy="2944367"/>
          </a:xfrm>
          <a:prstGeom prst="rect">
            <a:avLst/>
          </a:prstGeom>
          <a:solidFill>
            <a:srgbClr val="F792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3499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column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88938"/>
            <a:ext cx="4114800" cy="1211262"/>
          </a:xfrm>
        </p:spPr>
        <p:txBody>
          <a:bodyPr rIns="182880"/>
          <a:lstStyle/>
          <a:p>
            <a:r>
              <a:rPr lang="en-US"/>
              <a:t>Click to edit Master title style</a:t>
            </a:r>
            <a:endParaRPr lang="en-US" dirty="0"/>
          </a:p>
        </p:txBody>
      </p:sp>
      <p:sp>
        <p:nvSpPr>
          <p:cNvPr id="4" name="Text Placeholder 3"/>
          <p:cNvSpPr>
            <a:spLocks noGrp="1"/>
          </p:cNvSpPr>
          <p:nvPr>
            <p:ph type="body" sz="quarter" idx="10"/>
          </p:nvPr>
        </p:nvSpPr>
        <p:spPr>
          <a:xfrm>
            <a:off x="457200" y="1943100"/>
            <a:ext cx="4114800" cy="4038599"/>
          </a:xfrm>
          <a:prstGeom prst="rect">
            <a:avLst/>
          </a:prstGeom>
        </p:spPr>
        <p:txBody>
          <a:bodyPr rIns="18288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Rectangle 2"/>
          <p:cNvSpPr/>
          <p:nvPr/>
        </p:nvSpPr>
        <p:spPr>
          <a:xfrm>
            <a:off x="4572000" y="97971"/>
            <a:ext cx="4572000" cy="5883728"/>
          </a:xfrm>
          <a:prstGeom prst="rect">
            <a:avLst/>
          </a:prstGeom>
          <a:solidFill>
            <a:srgbClr val="008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3"/>
          <p:cNvSpPr>
            <a:spLocks noGrp="1"/>
          </p:cNvSpPr>
          <p:nvPr>
            <p:ph type="body" sz="quarter" idx="11"/>
          </p:nvPr>
        </p:nvSpPr>
        <p:spPr>
          <a:xfrm>
            <a:off x="4572000" y="1943101"/>
            <a:ext cx="4114800" cy="4038599"/>
          </a:xfrm>
          <a:prstGeom prst="rect">
            <a:avLst/>
          </a:prstGeom>
        </p:spPr>
        <p:txBody>
          <a:bodyPr lIns="18288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3"/>
          <p:cNvSpPr>
            <a:spLocks noGrp="1"/>
          </p:cNvSpPr>
          <p:nvPr>
            <p:ph type="body" sz="quarter" idx="12" hasCustomPrompt="1"/>
          </p:nvPr>
        </p:nvSpPr>
        <p:spPr>
          <a:xfrm>
            <a:off x="4572000" y="388939"/>
            <a:ext cx="4114800" cy="1211262"/>
          </a:xfrm>
          <a:prstGeom prst="rect">
            <a:avLst/>
          </a:prstGeom>
        </p:spPr>
        <p:txBody>
          <a:bodyPr lIns="182880"/>
          <a:lstStyle>
            <a:lvl1pPr marL="0" indent="0">
              <a:buNone/>
              <a:defRPr sz="4000" b="1"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title</a:t>
            </a:r>
          </a:p>
        </p:txBody>
      </p:sp>
    </p:spTree>
    <p:extLst>
      <p:ext uri="{BB962C8B-B14F-4D97-AF65-F5344CB8AC3E}">
        <p14:creationId xmlns:p14="http://schemas.microsoft.com/office/powerpoint/2010/main" val="1605711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Full page photo">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97971"/>
            <a:ext cx="9144000" cy="5883729"/>
          </a:xfrm>
          <a:prstGeom prst="rect">
            <a:avLst/>
          </a:prstGeom>
          <a:solidFill>
            <a:schemeClr val="bg1">
              <a:lumMod val="95000"/>
            </a:schemeClr>
          </a:solidFill>
        </p:spPr>
        <p:txBody>
          <a:bodyPr/>
          <a:lstStyle>
            <a:lvl1pPr marL="0" indent="0">
              <a:buNone/>
              <a:defRPr/>
            </a:lvl1pPr>
          </a:lstStyle>
          <a:p>
            <a:r>
              <a:rPr lang="en-US"/>
              <a:t>Click icon to add picture</a:t>
            </a:r>
            <a:endParaRPr lang="en-US"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6" name="Text Placeholder 10"/>
          <p:cNvSpPr>
            <a:spLocks noGrp="1"/>
          </p:cNvSpPr>
          <p:nvPr>
            <p:ph type="body" sz="quarter" idx="12" hasCustomPrompt="1"/>
          </p:nvPr>
        </p:nvSpPr>
        <p:spPr>
          <a:xfrm>
            <a:off x="0" y="5248275"/>
            <a:ext cx="9144000" cy="733425"/>
          </a:xfrm>
          <a:prstGeom prst="rect">
            <a:avLst/>
          </a:prstGeom>
          <a:solidFill>
            <a:srgbClr val="008AD0"/>
          </a:solidFill>
        </p:spPr>
        <p:txBody>
          <a:bodyPr lIns="457200" anchor="ctr" anchorCtr="0"/>
          <a:lstStyle>
            <a:lvl1pPr marL="0" indent="0">
              <a:buNone/>
              <a:defRPr sz="1800" b="1">
                <a:solidFill>
                  <a:schemeClr val="bg1"/>
                </a:solidFill>
              </a:defRPr>
            </a:lvl1pPr>
          </a:lstStyle>
          <a:p>
            <a:pPr lvl="0"/>
            <a:r>
              <a:rPr lang="en-US" dirty="0"/>
              <a:t>Click to add text to the call out box</a:t>
            </a:r>
          </a:p>
        </p:txBody>
      </p:sp>
    </p:spTree>
    <p:extLst>
      <p:ext uri="{BB962C8B-B14F-4D97-AF65-F5344CB8AC3E}">
        <p14:creationId xmlns:p14="http://schemas.microsoft.com/office/powerpoint/2010/main" val="2649444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6773332" y="6093329"/>
            <a:ext cx="1933939" cy="677400"/>
          </a:xfrm>
          <a:prstGeom prst="rect">
            <a:avLst/>
          </a:prstGeom>
        </p:spPr>
      </p:pic>
      <p:pic>
        <p:nvPicPr>
          <p:cNvPr id="11" name="Picture 10"/>
          <p:cNvPicPr>
            <a:picLocks noChangeAspect="1"/>
          </p:cNvPicPr>
          <p:nvPr/>
        </p:nvPicPr>
        <p:blipFill rotWithShape="1">
          <a:blip r:embed="rId16" cstate="print">
            <a:extLst>
              <a:ext uri="{28A0092B-C50C-407E-A947-70E740481C1C}">
                <a14:useLocalDpi xmlns:a14="http://schemas.microsoft.com/office/drawing/2010/main" val="0"/>
              </a:ext>
            </a:extLst>
          </a:blip>
          <a:srcRect t="74194"/>
          <a:stretch/>
        </p:blipFill>
        <p:spPr>
          <a:xfrm>
            <a:off x="313266" y="6345056"/>
            <a:ext cx="3129203" cy="360552"/>
          </a:xfrm>
          <a:prstGeom prst="rect">
            <a:avLst/>
          </a:prstGeom>
        </p:spPr>
      </p:pic>
      <p:sp>
        <p:nvSpPr>
          <p:cNvPr id="16" name="Rectangle 15"/>
          <p:cNvSpPr/>
          <p:nvPr/>
        </p:nvSpPr>
        <p:spPr>
          <a:xfrm>
            <a:off x="1828800" y="0"/>
            <a:ext cx="1828800" cy="101600"/>
          </a:xfrm>
          <a:prstGeom prst="rect">
            <a:avLst/>
          </a:prstGeom>
          <a:solidFill>
            <a:srgbClr val="F792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657600" y="0"/>
            <a:ext cx="1828800" cy="101600"/>
          </a:xfrm>
          <a:prstGeom prst="rect">
            <a:avLst/>
          </a:prstGeom>
          <a:solidFill>
            <a:srgbClr val="E03A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486400" y="0"/>
            <a:ext cx="1828800" cy="101600"/>
          </a:xfrm>
          <a:prstGeom prst="rect">
            <a:avLst/>
          </a:prstGeom>
          <a:solidFill>
            <a:srgbClr val="FABA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7315200" y="0"/>
            <a:ext cx="1828800" cy="101600"/>
          </a:xfrm>
          <a:prstGeom prst="rect">
            <a:avLst/>
          </a:prstGeom>
          <a:solidFill>
            <a:srgbClr val="008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0" y="0"/>
            <a:ext cx="1828800" cy="101600"/>
          </a:xfrm>
          <a:prstGeom prst="rect">
            <a:avLst/>
          </a:prstGeom>
          <a:solidFill>
            <a:srgbClr val="00A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itle Placeholder 20"/>
          <p:cNvSpPr>
            <a:spLocks noGrp="1"/>
          </p:cNvSpPr>
          <p:nvPr>
            <p:ph type="title"/>
          </p:nvPr>
        </p:nvSpPr>
        <p:spPr>
          <a:xfrm>
            <a:off x="457200" y="388938"/>
            <a:ext cx="8229600" cy="1211262"/>
          </a:xfrm>
          <a:prstGeom prst="rect">
            <a:avLst/>
          </a:prstGeom>
        </p:spPr>
        <p:txBody>
          <a:bodyPr vert="horz" lIns="91440" tIns="45720" rIns="91440" bIns="45720" rtlCol="0" anchor="t">
            <a:normAutofit/>
          </a:bodyPr>
          <a:lstStyle/>
          <a:p>
            <a:endParaRPr lang="en-US" dirty="0"/>
          </a:p>
        </p:txBody>
      </p:sp>
    </p:spTree>
    <p:extLst>
      <p:ext uri="{BB962C8B-B14F-4D97-AF65-F5344CB8AC3E}">
        <p14:creationId xmlns:p14="http://schemas.microsoft.com/office/powerpoint/2010/main" val="11109371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0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pos="288">
          <p15:clr>
            <a:srgbClr val="F26B43"/>
          </p15:clr>
        </p15:guide>
        <p15:guide id="2" pos="5472">
          <p15:clr>
            <a:srgbClr val="F26B43"/>
          </p15:clr>
        </p15:guide>
        <p15:guide id="3" orient="horz" pos="1008">
          <p15:clr>
            <a:srgbClr val="F26B43"/>
          </p15:clr>
        </p15:guide>
        <p15:guide id="4" orient="horz" pos="3768">
          <p15:clr>
            <a:srgbClr val="F26B43"/>
          </p15:clr>
        </p15:guide>
        <p15:guide id="5" pos="2880">
          <p15:clr>
            <a:srgbClr val="9FCC3B"/>
          </p15:clr>
        </p15:guide>
        <p15:guide id="6" orient="horz" pos="122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US" dirty="0"/>
              <a:t>Fatherhood Engagement</a:t>
            </a:r>
          </a:p>
          <a:p>
            <a:pPr algn="ctr"/>
            <a:r>
              <a:rPr lang="en-US" dirty="0"/>
              <a:t>Services</a:t>
            </a:r>
          </a:p>
        </p:txBody>
      </p:sp>
      <p:sp>
        <p:nvSpPr>
          <p:cNvPr id="5" name="Text Placeholder 4"/>
          <p:cNvSpPr>
            <a:spLocks noGrp="1"/>
          </p:cNvSpPr>
          <p:nvPr>
            <p:ph type="body" sz="quarter" idx="15"/>
          </p:nvPr>
        </p:nvSpPr>
        <p:spPr>
          <a:xfrm>
            <a:off x="6598418" y="3977214"/>
            <a:ext cx="2276788" cy="417235"/>
          </a:xfrm>
        </p:spPr>
        <p:txBody>
          <a:bodyPr/>
          <a:lstStyle/>
          <a:p>
            <a:r>
              <a:rPr lang="en-US" sz="2000" b="1" dirty="0"/>
              <a:t>May 17, 2023</a:t>
            </a:r>
          </a:p>
        </p:txBody>
      </p:sp>
      <p:sp>
        <p:nvSpPr>
          <p:cNvPr id="2" name="Title 1"/>
          <p:cNvSpPr>
            <a:spLocks noGrp="1"/>
          </p:cNvSpPr>
          <p:nvPr>
            <p:ph type="ctrTitle" idx="4294967295"/>
          </p:nvPr>
        </p:nvSpPr>
        <p:spPr>
          <a:xfrm>
            <a:off x="-457200" y="4612341"/>
            <a:ext cx="7772400" cy="1470025"/>
          </a:xfrm>
        </p:spPr>
        <p:txBody>
          <a:bodyPr/>
          <a:lstStyle/>
          <a:p>
            <a:r>
              <a:rPr lang="en-US" dirty="0"/>
              <a:t/>
            </a:r>
            <a:br>
              <a:rPr lang="en-US" dirty="0"/>
            </a:br>
            <a:endParaRPr lang="en-US" dirty="0"/>
          </a:p>
        </p:txBody>
      </p:sp>
      <p:sp>
        <p:nvSpPr>
          <p:cNvPr id="4" name="TextBox 3">
            <a:extLst>
              <a:ext uri="{FF2B5EF4-FFF2-40B4-BE49-F238E27FC236}">
                <a16:creationId xmlns:a16="http://schemas.microsoft.com/office/drawing/2014/main" xmlns="" id="{2B465B41-0EAF-5CAB-BBB3-972E8F8C82F4}"/>
              </a:ext>
            </a:extLst>
          </p:cNvPr>
          <p:cNvSpPr txBox="1"/>
          <p:nvPr/>
        </p:nvSpPr>
        <p:spPr>
          <a:xfrm>
            <a:off x="0" y="4110335"/>
            <a:ext cx="3962400" cy="461665"/>
          </a:xfrm>
          <a:prstGeom prst="rect">
            <a:avLst/>
          </a:prstGeom>
          <a:noFill/>
        </p:spPr>
        <p:txBody>
          <a:bodyPr wrap="square" rtlCol="0">
            <a:spAutoFit/>
          </a:bodyPr>
          <a:lstStyle/>
          <a:p>
            <a:r>
              <a:rPr lang="en-US" sz="2400" b="1" dirty="0">
                <a:solidFill>
                  <a:schemeClr val="bg1">
                    <a:lumMod val="95000"/>
                  </a:schemeClr>
                </a:solidFill>
              </a:rPr>
              <a:t>FES Supervisor - Don Crocker</a:t>
            </a:r>
          </a:p>
        </p:txBody>
      </p:sp>
    </p:spTree>
    <p:extLst>
      <p:ext uri="{BB962C8B-B14F-4D97-AF65-F5344CB8AC3E}">
        <p14:creationId xmlns:p14="http://schemas.microsoft.com/office/powerpoint/2010/main" val="1527675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85800"/>
          </a:xfrm>
        </p:spPr>
        <p:txBody>
          <a:bodyPr/>
          <a:lstStyle/>
          <a:p>
            <a:pPr algn="ctr"/>
            <a:r>
              <a:rPr lang="en-US" dirty="0"/>
              <a:t>DCF FORM 2265 </a:t>
            </a:r>
          </a:p>
        </p:txBody>
      </p:sp>
      <p:sp>
        <p:nvSpPr>
          <p:cNvPr id="5" name="TextBox 4">
            <a:extLst>
              <a:ext uri="{FF2B5EF4-FFF2-40B4-BE49-F238E27FC236}">
                <a16:creationId xmlns:a16="http://schemas.microsoft.com/office/drawing/2014/main" xmlns="" id="{3F4C0AC7-D327-4B27-9B5A-DFF5739CC947}"/>
              </a:ext>
            </a:extLst>
          </p:cNvPr>
          <p:cNvSpPr txBox="1"/>
          <p:nvPr/>
        </p:nvSpPr>
        <p:spPr>
          <a:xfrm>
            <a:off x="304801" y="2133600"/>
            <a:ext cx="8677274" cy="725648"/>
          </a:xfrm>
          <a:prstGeom prst="rect">
            <a:avLst/>
          </a:prstGeom>
          <a:noFill/>
        </p:spPr>
        <p:txBody>
          <a:bodyPr wrap="square">
            <a:spAutoFit/>
          </a:bodyPr>
          <a:lstStyle/>
          <a:p>
            <a:pPr>
              <a:lnSpc>
                <a:spcPct val="200000"/>
              </a:lnSpc>
            </a:pPr>
            <a:r>
              <a:rPr lang="en-US" sz="2400" dirty="0">
                <a:effectLst/>
                <a:latin typeface="Times New Roman" panose="02020603050405020304" pitchFamily="18" charset="0"/>
                <a:ea typeface="Times New Roman" panose="02020603050405020304" pitchFamily="18" charset="0"/>
              </a:rPr>
              <a:t>. </a:t>
            </a:r>
            <a:endParaRPr lang="en-US" sz="2400" dirty="0"/>
          </a:p>
        </p:txBody>
      </p:sp>
      <p:graphicFrame>
        <p:nvGraphicFramePr>
          <p:cNvPr id="4" name="Table 3">
            <a:extLst>
              <a:ext uri="{FF2B5EF4-FFF2-40B4-BE49-F238E27FC236}">
                <a16:creationId xmlns:a16="http://schemas.microsoft.com/office/drawing/2014/main" xmlns="" id="{1F647322-499B-F2AB-6B1E-F68199FBC11E}"/>
              </a:ext>
            </a:extLst>
          </p:cNvPr>
          <p:cNvGraphicFramePr>
            <a:graphicFrameLocks noGrp="1"/>
          </p:cNvGraphicFramePr>
          <p:nvPr>
            <p:extLst>
              <p:ext uri="{D42A27DB-BD31-4B8C-83A1-F6EECF244321}">
                <p14:modId xmlns:p14="http://schemas.microsoft.com/office/powerpoint/2010/main" val="316711515"/>
              </p:ext>
            </p:extLst>
          </p:nvPr>
        </p:nvGraphicFramePr>
        <p:xfrm>
          <a:off x="838200" y="990601"/>
          <a:ext cx="7024370" cy="5684476"/>
        </p:xfrm>
        <a:graphic>
          <a:graphicData uri="http://schemas.openxmlformats.org/drawingml/2006/table">
            <a:tbl>
              <a:tblPr firstRow="1" firstCol="1" bandRow="1">
                <a:tableStyleId>{5C22544A-7EE6-4342-B048-85BDC9FD1C3A}</a:tableStyleId>
              </a:tblPr>
              <a:tblGrid>
                <a:gridCol w="7024370">
                  <a:extLst>
                    <a:ext uri="{9D8B030D-6E8A-4147-A177-3AD203B41FA5}">
                      <a16:colId xmlns:a16="http://schemas.microsoft.com/office/drawing/2014/main" xmlns="" val="1153917387"/>
                    </a:ext>
                  </a:extLst>
                </a:gridCol>
              </a:tblGrid>
              <a:tr h="3807631">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US" sz="1800" dirty="0">
                          <a:solidFill>
                            <a:schemeClr val="tx1"/>
                          </a:solidFill>
                          <a:effectLst/>
                        </a:rPr>
                        <a:t>Date of referral, area office, Family LINK number, DCF Worker and Supervisor contact information, information on individuals living in the home (name, relationship including child’s gender, date of birth, and individual LINK numbers) address, phone numbers, information on non-custodial parents, fathers preferred language, presenting issues/concerns, relevant history (risk factors that may impact worker’s safety and prior involvement with DCF), and strengths. </a:t>
                      </a:r>
                    </a:p>
                    <a:p>
                      <a:pPr marL="0" marR="0" lvl="0" indent="0" algn="l" defTabSz="914400" rtl="0" eaLnBrk="1" fontAlgn="auto" latinLnBrk="0" hangingPunct="1">
                        <a:lnSpc>
                          <a:spcPct val="150000"/>
                        </a:lnSpc>
                        <a:spcBef>
                          <a:spcPts val="0"/>
                        </a:spcBef>
                        <a:spcAft>
                          <a:spcPts val="0"/>
                        </a:spcAft>
                        <a:buClrTx/>
                        <a:buSzTx/>
                        <a:buFontTx/>
                        <a:buNone/>
                        <a:tabLst/>
                        <a:defRPr/>
                      </a:pPr>
                      <a:endParaRPr lang="en-US" sz="1800" dirty="0">
                        <a:solidFill>
                          <a:schemeClr val="tx1"/>
                        </a:solidFill>
                        <a:effectLst/>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en-US" sz="1800" dirty="0">
                          <a:solidFill>
                            <a:schemeClr val="tx1"/>
                          </a:solidFill>
                          <a:effectLst/>
                        </a:rPr>
                        <a:t>Authorization for the release of information form signed by the father (gives permission for DCF staff to communicate with FES) with appropriate agency name, signature, and date of signature</a:t>
                      </a:r>
                      <a:endParaRPr lang="en-US" sz="1800" dirty="0">
                        <a:solidFill>
                          <a:schemeClr val="tx1"/>
                        </a:solidFill>
                        <a:effectLst/>
                        <a:latin typeface="Times New Roman" panose="02020603050405020304" pitchFamily="18" charset="0"/>
                        <a:ea typeface="Times New Roman" panose="02020603050405020304" pitchFamily="18" charset="0"/>
                      </a:endParaRPr>
                    </a:p>
                    <a:p>
                      <a:pPr marL="0" marR="0" algn="l">
                        <a:lnSpc>
                          <a:spcPct val="150000"/>
                        </a:lnSpc>
                        <a:spcBef>
                          <a:spcPts val="0"/>
                        </a:spcBef>
                        <a:spcAft>
                          <a:spcPts val="0"/>
                        </a:spcAft>
                      </a:pP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xmlns="" val="2656305712"/>
                  </a:ext>
                </a:extLst>
              </a:tr>
              <a:tr h="916769">
                <a:tc>
                  <a:txBody>
                    <a:bodyPr/>
                    <a:lstStyle/>
                    <a:p>
                      <a:pPr marL="0" marR="0" algn="just">
                        <a:lnSpc>
                          <a:spcPct val="150000"/>
                        </a:lnSpc>
                        <a:spcBef>
                          <a:spcPts val="0"/>
                        </a:spcBef>
                        <a:spcAft>
                          <a:spcPts val="0"/>
                        </a:spcAft>
                      </a:pPr>
                      <a:endParaRPr lang="en-US" sz="120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noFill/>
                  </a:tcPr>
                </a:tc>
                <a:extLst>
                  <a:ext uri="{0D108BD9-81ED-4DB2-BD59-A6C34878D82A}">
                    <a16:rowId xmlns:a16="http://schemas.microsoft.com/office/drawing/2014/main" xmlns="" val="1555447008"/>
                  </a:ext>
                </a:extLst>
              </a:tr>
            </a:tbl>
          </a:graphicData>
        </a:graphic>
      </p:graphicFrame>
    </p:spTree>
    <p:extLst>
      <p:ext uri="{BB962C8B-B14F-4D97-AF65-F5344CB8AC3E}">
        <p14:creationId xmlns:p14="http://schemas.microsoft.com/office/powerpoint/2010/main" val="4039786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85800"/>
          </a:xfrm>
        </p:spPr>
        <p:txBody>
          <a:bodyPr/>
          <a:lstStyle/>
          <a:p>
            <a:pPr algn="ctr"/>
            <a:r>
              <a:rPr lang="en-US" dirty="0"/>
              <a:t>FATHER’S CREED</a:t>
            </a:r>
          </a:p>
        </p:txBody>
      </p:sp>
      <p:sp>
        <p:nvSpPr>
          <p:cNvPr id="5" name="TextBox 4">
            <a:extLst>
              <a:ext uri="{FF2B5EF4-FFF2-40B4-BE49-F238E27FC236}">
                <a16:creationId xmlns:a16="http://schemas.microsoft.com/office/drawing/2014/main" xmlns="" id="{3F4C0AC7-D327-4B27-9B5A-DFF5739CC947}"/>
              </a:ext>
            </a:extLst>
          </p:cNvPr>
          <p:cNvSpPr txBox="1"/>
          <p:nvPr/>
        </p:nvSpPr>
        <p:spPr>
          <a:xfrm>
            <a:off x="304801" y="2133600"/>
            <a:ext cx="8677274" cy="725648"/>
          </a:xfrm>
          <a:prstGeom prst="rect">
            <a:avLst/>
          </a:prstGeom>
          <a:noFill/>
        </p:spPr>
        <p:txBody>
          <a:bodyPr wrap="square">
            <a:spAutoFit/>
          </a:bodyPr>
          <a:lstStyle/>
          <a:p>
            <a:pPr>
              <a:lnSpc>
                <a:spcPct val="200000"/>
              </a:lnSpc>
            </a:pPr>
            <a:r>
              <a:rPr lang="en-US" sz="2400" dirty="0">
                <a:effectLst/>
                <a:latin typeface="Times New Roman" panose="02020603050405020304" pitchFamily="18" charset="0"/>
                <a:ea typeface="Times New Roman" panose="02020603050405020304" pitchFamily="18" charset="0"/>
              </a:rPr>
              <a:t>. </a:t>
            </a:r>
            <a:endParaRPr lang="en-US" sz="2400" dirty="0"/>
          </a:p>
        </p:txBody>
      </p:sp>
      <p:pic>
        <p:nvPicPr>
          <p:cNvPr id="2049" name="Picture 14" descr="A close up of a newspaper&#10;&#10;Description automatically generated">
            <a:extLst>
              <a:ext uri="{FF2B5EF4-FFF2-40B4-BE49-F238E27FC236}">
                <a16:creationId xmlns:a16="http://schemas.microsoft.com/office/drawing/2014/main" xmlns="" id="{FA6417F5-6AC9-CD8B-9D2B-C0594C7ABE9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2238" y="1371600"/>
            <a:ext cx="3962400" cy="3475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9515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85800"/>
          </a:xfrm>
        </p:spPr>
        <p:txBody>
          <a:bodyPr/>
          <a:lstStyle/>
          <a:p>
            <a:pPr algn="ctr"/>
            <a:r>
              <a:rPr lang="en-US" dirty="0"/>
              <a:t>BARRIERS</a:t>
            </a:r>
          </a:p>
        </p:txBody>
      </p:sp>
      <p:sp>
        <p:nvSpPr>
          <p:cNvPr id="10" name="TextBox 9"/>
          <p:cNvSpPr txBox="1"/>
          <p:nvPr/>
        </p:nvSpPr>
        <p:spPr>
          <a:xfrm>
            <a:off x="495300" y="1143000"/>
            <a:ext cx="8648700" cy="6112892"/>
          </a:xfrm>
          <a:prstGeom prst="rect">
            <a:avLst/>
          </a:prstGeom>
          <a:noFill/>
        </p:spPr>
        <p:txBody>
          <a:bodyPr wrap="square" rtlCol="0">
            <a:spAutoFit/>
          </a:bodyPr>
          <a:lstStyle/>
          <a:p>
            <a:pPr marL="285750" indent="-285750">
              <a:lnSpc>
                <a:spcPct val="114000"/>
              </a:lnSpc>
              <a:spcAft>
                <a:spcPts val="1800"/>
              </a:spcAft>
              <a:buClr>
                <a:srgbClr val="08B3FF"/>
              </a:buClr>
              <a:buFont typeface="Arial" pitchFamily="34" charset="0"/>
              <a:buChar char="•"/>
            </a:pPr>
            <a:r>
              <a:rPr lang="en-US" sz="1600" dirty="0"/>
              <a:t>Child Welfare Agencies (like DCF) struggle to engage fathers and paternal                                     relatives. </a:t>
            </a:r>
          </a:p>
          <a:p>
            <a:pPr marL="285750" indent="-285750">
              <a:lnSpc>
                <a:spcPct val="114000"/>
              </a:lnSpc>
              <a:spcAft>
                <a:spcPts val="1800"/>
              </a:spcAft>
              <a:buClr>
                <a:srgbClr val="08B3FF"/>
              </a:buClr>
              <a:buFont typeface="Arial" pitchFamily="34" charset="0"/>
              <a:buChar char="•"/>
            </a:pPr>
            <a:r>
              <a:rPr lang="en-US" sz="1600" dirty="0"/>
              <a:t>Fathers fear involvement with the child welfare system. </a:t>
            </a:r>
          </a:p>
          <a:p>
            <a:pPr marL="285750" indent="-285750">
              <a:lnSpc>
                <a:spcPct val="114000"/>
              </a:lnSpc>
              <a:spcAft>
                <a:spcPts val="1800"/>
              </a:spcAft>
              <a:buClr>
                <a:srgbClr val="08B3FF"/>
              </a:buClr>
              <a:buFont typeface="Arial" pitchFamily="34" charset="0"/>
              <a:buChar char="•"/>
            </a:pPr>
            <a:r>
              <a:rPr lang="en-US" sz="1600" dirty="0"/>
              <a:t>Agencies are less likely to make concerted efforts to involve fathers than mothers (52% vs. 67%). </a:t>
            </a:r>
          </a:p>
          <a:p>
            <a:pPr marL="285750" indent="-285750">
              <a:lnSpc>
                <a:spcPct val="114000"/>
              </a:lnSpc>
              <a:spcAft>
                <a:spcPts val="1800"/>
              </a:spcAft>
              <a:buClr>
                <a:srgbClr val="08B3FF"/>
              </a:buClr>
              <a:buFont typeface="Arial" pitchFamily="34" charset="0"/>
              <a:buChar char="•"/>
            </a:pPr>
            <a:r>
              <a:rPr lang="en-US" sz="1600" dirty="0"/>
              <a:t>Mothers are more likely than fathers to receive encouragement to participate in their children’s school activities, medical appointments, and after-school programs (45% vs. 19%). </a:t>
            </a:r>
          </a:p>
          <a:p>
            <a:pPr marL="285750" indent="-285750">
              <a:lnSpc>
                <a:spcPct val="114000"/>
              </a:lnSpc>
              <a:spcAft>
                <a:spcPts val="1800"/>
              </a:spcAft>
              <a:buClr>
                <a:srgbClr val="08B3FF"/>
              </a:buClr>
              <a:buFont typeface="Arial" pitchFamily="34" charset="0"/>
              <a:buChar char="•"/>
            </a:pPr>
            <a:r>
              <a:rPr lang="en-US" sz="1600" dirty="0"/>
              <a:t>A lack of standards and guidelines for engaging fathers and paternal relatives can challenge agency staff.</a:t>
            </a:r>
          </a:p>
          <a:p>
            <a:pPr marL="285750" indent="-285750">
              <a:lnSpc>
                <a:spcPct val="114000"/>
              </a:lnSpc>
              <a:spcAft>
                <a:spcPts val="1800"/>
              </a:spcAft>
              <a:buClr>
                <a:srgbClr val="08B3FF"/>
              </a:buClr>
              <a:buFont typeface="Arial" pitchFamily="34" charset="0"/>
              <a:buChar char="•"/>
            </a:pPr>
            <a:r>
              <a:rPr lang="en-US" sz="1600" dirty="0"/>
              <a:t>Potential beliefs by staff about lack of interest by fathers regarding active involvement with their children. </a:t>
            </a:r>
          </a:p>
          <a:p>
            <a:pPr marL="285750" indent="-285750">
              <a:lnSpc>
                <a:spcPct val="114000"/>
              </a:lnSpc>
              <a:spcAft>
                <a:spcPts val="1800"/>
              </a:spcAft>
              <a:buClr>
                <a:srgbClr val="08B3FF"/>
              </a:buClr>
              <a:buFont typeface="Arial" pitchFamily="34" charset="0"/>
              <a:buChar char="•"/>
            </a:pPr>
            <a:r>
              <a:rPr lang="en-US" sz="1600" dirty="0"/>
              <a:t>Staff may be more comfortable working with mother. </a:t>
            </a:r>
          </a:p>
          <a:p>
            <a:pPr marL="285750" indent="-285750">
              <a:lnSpc>
                <a:spcPct val="114000"/>
              </a:lnSpc>
              <a:spcAft>
                <a:spcPts val="1800"/>
              </a:spcAft>
              <a:buClr>
                <a:srgbClr val="08B3FF"/>
              </a:buClr>
              <a:buFont typeface="Arial" pitchFamily="34" charset="0"/>
              <a:buChar char="•"/>
            </a:pPr>
            <a:endParaRPr lang="en-US" sz="1400" dirty="0"/>
          </a:p>
          <a:p>
            <a:pPr marL="285750" indent="-285750">
              <a:lnSpc>
                <a:spcPct val="114000"/>
              </a:lnSpc>
              <a:spcAft>
                <a:spcPts val="1800"/>
              </a:spcAft>
              <a:buClr>
                <a:srgbClr val="08B3FF"/>
              </a:buClr>
              <a:buFont typeface="Arial" pitchFamily="34" charset="0"/>
              <a:buChar char="•"/>
            </a:pPr>
            <a:endParaRPr lang="en-US" sz="1400" dirty="0"/>
          </a:p>
          <a:p>
            <a:pPr marL="285750" indent="-285750">
              <a:lnSpc>
                <a:spcPct val="114000"/>
              </a:lnSpc>
              <a:spcAft>
                <a:spcPts val="1800"/>
              </a:spcAft>
              <a:buClr>
                <a:srgbClr val="08B3FF"/>
              </a:buClr>
              <a:buFont typeface="Arial" pitchFamily="34" charset="0"/>
              <a:buChar char="•"/>
            </a:pPr>
            <a:endParaRPr lang="en-US" sz="2200" dirty="0"/>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16100" r="16100" b="8889"/>
          <a:stretch/>
        </p:blipFill>
        <p:spPr>
          <a:xfrm>
            <a:off x="7389141" y="228600"/>
            <a:ext cx="1602459" cy="2190026"/>
          </a:xfrm>
          <a:prstGeom prst="rect">
            <a:avLst/>
          </a:prstGeom>
        </p:spPr>
      </p:pic>
    </p:spTree>
    <p:extLst>
      <p:ext uri="{BB962C8B-B14F-4D97-AF65-F5344CB8AC3E}">
        <p14:creationId xmlns:p14="http://schemas.microsoft.com/office/powerpoint/2010/main" val="2124453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85800"/>
          </a:xfrm>
        </p:spPr>
        <p:txBody>
          <a:bodyPr/>
          <a:lstStyle/>
          <a:p>
            <a:pPr algn="ctr"/>
            <a:r>
              <a:rPr lang="en-US" dirty="0"/>
              <a:t>KEMPE ASSESSMENT </a:t>
            </a:r>
          </a:p>
        </p:txBody>
      </p:sp>
      <p:sp>
        <p:nvSpPr>
          <p:cNvPr id="5" name="TextBox 4">
            <a:extLst>
              <a:ext uri="{FF2B5EF4-FFF2-40B4-BE49-F238E27FC236}">
                <a16:creationId xmlns:a16="http://schemas.microsoft.com/office/drawing/2014/main" xmlns="" id="{3F4C0AC7-D327-4B27-9B5A-DFF5739CC947}"/>
              </a:ext>
            </a:extLst>
          </p:cNvPr>
          <p:cNvSpPr txBox="1"/>
          <p:nvPr/>
        </p:nvSpPr>
        <p:spPr>
          <a:xfrm>
            <a:off x="304801" y="2133600"/>
            <a:ext cx="8677274" cy="725648"/>
          </a:xfrm>
          <a:prstGeom prst="rect">
            <a:avLst/>
          </a:prstGeom>
          <a:noFill/>
        </p:spPr>
        <p:txBody>
          <a:bodyPr wrap="square">
            <a:spAutoFit/>
          </a:bodyPr>
          <a:lstStyle/>
          <a:p>
            <a:pPr>
              <a:lnSpc>
                <a:spcPct val="200000"/>
              </a:lnSpc>
            </a:pPr>
            <a:r>
              <a:rPr lang="en-US" sz="2400" dirty="0">
                <a:effectLst/>
                <a:latin typeface="Times New Roman" panose="02020603050405020304" pitchFamily="18" charset="0"/>
                <a:ea typeface="Times New Roman" panose="02020603050405020304" pitchFamily="18" charset="0"/>
              </a:rPr>
              <a:t>. </a:t>
            </a:r>
            <a:endParaRPr lang="en-US" sz="2400" dirty="0"/>
          </a:p>
        </p:txBody>
      </p:sp>
      <p:pic>
        <p:nvPicPr>
          <p:cNvPr id="3074" name="Picture 2" descr="A picture containing table&#10;&#10;Description automatically generated">
            <a:extLst>
              <a:ext uri="{FF2B5EF4-FFF2-40B4-BE49-F238E27FC236}">
                <a16:creationId xmlns:a16="http://schemas.microsoft.com/office/drawing/2014/main" xmlns="" id="{93330F98-26D4-C56C-465B-EF1E9480AC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914401"/>
            <a:ext cx="5410200" cy="525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3727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2111375"/>
            <a:ext cx="7772400" cy="147002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000" b="1" kern="1200">
                <a:solidFill>
                  <a:schemeClr val="tx1"/>
                </a:solidFill>
                <a:latin typeface="+mn-lt"/>
                <a:ea typeface="+mj-ea"/>
                <a:cs typeface="+mj-cs"/>
              </a:defRPr>
            </a:lvl1pPr>
          </a:lstStyle>
          <a:p>
            <a:pPr algn="ctr"/>
            <a:r>
              <a:rPr lang="en-US" sz="5500" dirty="0"/>
              <a:t>QUESTIONS?</a:t>
            </a:r>
          </a:p>
        </p:txBody>
      </p:sp>
    </p:spTree>
    <p:extLst>
      <p:ext uri="{BB962C8B-B14F-4D97-AF65-F5344CB8AC3E}">
        <p14:creationId xmlns:p14="http://schemas.microsoft.com/office/powerpoint/2010/main" val="1622022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85800"/>
          </a:xfrm>
        </p:spPr>
        <p:txBody>
          <a:bodyPr/>
          <a:lstStyle/>
          <a:p>
            <a:pPr algn="ctr"/>
            <a:r>
              <a:rPr lang="en-US" dirty="0"/>
              <a:t>Community Partner</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400" y="134620"/>
            <a:ext cx="2352675" cy="1943100"/>
          </a:xfrm>
          <a:prstGeom prst="rect">
            <a:avLst/>
          </a:prstGeom>
        </p:spPr>
      </p:pic>
      <p:sp>
        <p:nvSpPr>
          <p:cNvPr id="5" name="TextBox 4">
            <a:extLst>
              <a:ext uri="{FF2B5EF4-FFF2-40B4-BE49-F238E27FC236}">
                <a16:creationId xmlns:a16="http://schemas.microsoft.com/office/drawing/2014/main" xmlns="" id="{3F4C0AC7-D327-4B27-9B5A-DFF5739CC947}"/>
              </a:ext>
            </a:extLst>
          </p:cNvPr>
          <p:cNvSpPr txBox="1"/>
          <p:nvPr/>
        </p:nvSpPr>
        <p:spPr>
          <a:xfrm>
            <a:off x="304801" y="2133600"/>
            <a:ext cx="8677274" cy="3680303"/>
          </a:xfrm>
          <a:prstGeom prst="rect">
            <a:avLst/>
          </a:prstGeom>
          <a:noFill/>
        </p:spPr>
        <p:txBody>
          <a:bodyPr wrap="square">
            <a:spAutoFit/>
          </a:bodyPr>
          <a:lstStyle/>
          <a:p>
            <a:pPr>
              <a:lnSpc>
                <a:spcPct val="200000"/>
              </a:lnSpc>
            </a:pPr>
            <a:r>
              <a:rPr lang="en-US" sz="2400" dirty="0">
                <a:effectLst/>
                <a:latin typeface="Times New Roman" panose="02020603050405020304" pitchFamily="18" charset="0"/>
                <a:ea typeface="Times New Roman" panose="02020603050405020304" pitchFamily="18" charset="0"/>
              </a:rPr>
              <a:t>Father Engagement Services (FES) is a grant-funded program through the Department of Children and Families (DCF). Currently, The Village for Families &amp; Children is the only FES in DCF Region 4</a:t>
            </a:r>
            <a:r>
              <a:rPr lang="en-US" sz="2400" dirty="0">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The Village provides direct care services to DCF involved fathers referred to FES. </a:t>
            </a:r>
            <a:endParaRPr lang="en-US" sz="2400" dirty="0"/>
          </a:p>
        </p:txBody>
      </p:sp>
    </p:spTree>
    <p:extLst>
      <p:ext uri="{BB962C8B-B14F-4D97-AF65-F5344CB8AC3E}">
        <p14:creationId xmlns:p14="http://schemas.microsoft.com/office/powerpoint/2010/main" val="1754951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lstStyle/>
          <a:p>
            <a:r>
              <a:rPr lang="en-US" dirty="0"/>
              <a:t>FES IS A FATHER DRIVEN PROGRAM</a:t>
            </a:r>
          </a:p>
        </p:txBody>
      </p:sp>
      <p:sp>
        <p:nvSpPr>
          <p:cNvPr id="10" name="TextBox 9"/>
          <p:cNvSpPr txBox="1"/>
          <p:nvPr/>
        </p:nvSpPr>
        <p:spPr>
          <a:xfrm>
            <a:off x="-76200" y="1066800"/>
            <a:ext cx="8305800" cy="4625946"/>
          </a:xfrm>
          <a:prstGeom prst="rect">
            <a:avLst/>
          </a:prstGeom>
          <a:noFill/>
        </p:spPr>
        <p:txBody>
          <a:bodyPr wrap="square" rtlCol="0">
            <a:spAutoFit/>
          </a:bodyPr>
          <a:lstStyle/>
          <a:p>
            <a:pPr lvl="0">
              <a:lnSpc>
                <a:spcPct val="114000"/>
              </a:lnSpc>
            </a:pPr>
            <a:endParaRPr lang="en-US" sz="2000" dirty="0"/>
          </a:p>
          <a:p>
            <a:pPr lvl="0">
              <a:lnSpc>
                <a:spcPct val="114000"/>
              </a:lnSpc>
            </a:pPr>
            <a:endParaRPr lang="en-US" sz="2000" dirty="0"/>
          </a:p>
          <a:p>
            <a:pPr lvl="0">
              <a:lnSpc>
                <a:spcPct val="114000"/>
              </a:lnSpc>
            </a:pPr>
            <a:endParaRPr lang="en-US" sz="2000" dirty="0"/>
          </a:p>
          <a:p>
            <a:pPr marL="742950" lvl="1" indent="-285750">
              <a:lnSpc>
                <a:spcPct val="114000"/>
              </a:lnSpc>
              <a:buClr>
                <a:srgbClr val="08B3FF"/>
              </a:buClr>
              <a:buFont typeface="Arial" pitchFamily="34" charset="0"/>
              <a:buChar char="•"/>
            </a:pPr>
            <a:r>
              <a:rPr lang="en-US" sz="2000" dirty="0">
                <a:latin typeface="Times New Roman" panose="02020603050405020304" pitchFamily="18" charset="0"/>
                <a:ea typeface="Times New Roman" panose="02020603050405020304" pitchFamily="18" charset="0"/>
              </a:rPr>
              <a:t>I</a:t>
            </a:r>
            <a:r>
              <a:rPr lang="en-US" sz="2000" dirty="0">
                <a:effectLst/>
                <a:latin typeface="Times New Roman" panose="02020603050405020304" pitchFamily="18" charset="0"/>
                <a:ea typeface="Times New Roman" panose="02020603050405020304" pitchFamily="18" charset="0"/>
              </a:rPr>
              <a:t>ntensive Outreach</a:t>
            </a:r>
          </a:p>
          <a:p>
            <a:pPr marL="1257300" lvl="2" indent="-342900">
              <a:lnSpc>
                <a:spcPct val="114000"/>
              </a:lnSpc>
              <a:buClr>
                <a:srgbClr val="08B3FF"/>
              </a:buClr>
              <a:buFont typeface="Courier New" panose="02070309020205020404" pitchFamily="49" charset="0"/>
              <a:buChar char="o"/>
            </a:pPr>
            <a:r>
              <a:rPr lang="en-US" sz="2000" dirty="0">
                <a:latin typeface="Times New Roman" panose="02020603050405020304" pitchFamily="18" charset="0"/>
                <a:ea typeface="Times New Roman" panose="02020603050405020304" pitchFamily="18" charset="0"/>
              </a:rPr>
              <a:t>Fathers are met where they are (home, barbershops, bowling alley, bodega, work, school, stores, etc.)</a:t>
            </a:r>
            <a:endParaRPr lang="en-US" sz="2000" dirty="0">
              <a:effectLst/>
              <a:latin typeface="Times New Roman" panose="02020603050405020304" pitchFamily="18" charset="0"/>
              <a:ea typeface="Times New Roman" panose="02020603050405020304" pitchFamily="18" charset="0"/>
            </a:endParaRPr>
          </a:p>
          <a:p>
            <a:pPr marL="742950" lvl="1" indent="-285750">
              <a:lnSpc>
                <a:spcPct val="114000"/>
              </a:lnSpc>
              <a:buClr>
                <a:srgbClr val="08B3FF"/>
              </a:buClr>
              <a:buFont typeface="Arial" pitchFamily="34" charset="0"/>
              <a:buChar char="•"/>
            </a:pPr>
            <a:endParaRPr lang="en-US" sz="2000" dirty="0">
              <a:latin typeface="Times New Roman" panose="02020603050405020304" pitchFamily="18" charset="0"/>
              <a:ea typeface="Times New Roman" panose="02020603050405020304" pitchFamily="18" charset="0"/>
            </a:endParaRPr>
          </a:p>
          <a:p>
            <a:pPr marL="742950" lvl="1" indent="-285750">
              <a:lnSpc>
                <a:spcPct val="114000"/>
              </a:lnSpc>
              <a:buClr>
                <a:srgbClr val="08B3FF"/>
              </a:buClr>
              <a:buFont typeface="Arial" pitchFamily="34" charset="0"/>
              <a:buChar char="•"/>
            </a:pPr>
            <a:r>
              <a:rPr lang="en-US" sz="2000" dirty="0">
                <a:effectLst/>
                <a:latin typeface="Times New Roman" panose="02020603050405020304" pitchFamily="18" charset="0"/>
                <a:ea typeface="Times New Roman" panose="02020603050405020304" pitchFamily="18" charset="0"/>
              </a:rPr>
              <a:t>Case Management Services</a:t>
            </a:r>
          </a:p>
          <a:p>
            <a:pPr marL="1257300" lvl="2" indent="-342900">
              <a:lnSpc>
                <a:spcPct val="114000"/>
              </a:lnSpc>
              <a:buClr>
                <a:srgbClr val="08B3FF"/>
              </a:buClr>
              <a:buFont typeface="Courier New" panose="02070309020205020404" pitchFamily="49" charset="0"/>
              <a:buChar char="o"/>
            </a:pPr>
            <a:r>
              <a:rPr lang="en-US" sz="2000" dirty="0">
                <a:effectLst/>
                <a:latin typeface="Times New Roman" panose="02020603050405020304" pitchFamily="18" charset="0"/>
                <a:ea typeface="Times New Roman" panose="02020603050405020304" pitchFamily="18" charset="0"/>
              </a:rPr>
              <a:t>Helps to mitigate barriers for more effective engagement through assessment of needs, advocacy, and linkage </a:t>
            </a:r>
            <a:r>
              <a:rPr lang="en-US" sz="2000" dirty="0">
                <a:latin typeface="Times New Roman" panose="02020603050405020304" pitchFamily="18" charset="0"/>
                <a:ea typeface="Times New Roman" panose="02020603050405020304" pitchFamily="18" charset="0"/>
              </a:rPr>
              <a:t>to</a:t>
            </a:r>
            <a:r>
              <a:rPr lang="en-US" sz="2000" dirty="0">
                <a:effectLst/>
                <a:latin typeface="Times New Roman" panose="02020603050405020304" pitchFamily="18" charset="0"/>
                <a:ea typeface="Times New Roman" panose="02020603050405020304" pitchFamily="18" charset="0"/>
              </a:rPr>
              <a:t> supports and services</a:t>
            </a:r>
          </a:p>
          <a:p>
            <a:pPr marL="742950" lvl="1" indent="-285750">
              <a:lnSpc>
                <a:spcPct val="114000"/>
              </a:lnSpc>
              <a:buClr>
                <a:srgbClr val="08B3FF"/>
              </a:buClr>
              <a:buFont typeface="Arial" pitchFamily="34" charset="0"/>
              <a:buChar char="•"/>
            </a:pPr>
            <a:endParaRPr lang="en-US" sz="2000" dirty="0">
              <a:latin typeface="Times New Roman" panose="02020603050405020304" pitchFamily="18" charset="0"/>
              <a:ea typeface="Times New Roman" panose="02020603050405020304" pitchFamily="18" charset="0"/>
            </a:endParaRPr>
          </a:p>
          <a:p>
            <a:pPr marL="1257300" lvl="2" indent="-342900">
              <a:lnSpc>
                <a:spcPct val="114000"/>
              </a:lnSpc>
              <a:buClr>
                <a:srgbClr val="08B3FF"/>
              </a:buClr>
              <a:buFont typeface="Courier New" panose="02070309020205020404" pitchFamily="49" charset="0"/>
              <a:buChar char="o"/>
            </a:pPr>
            <a:endParaRPr lang="en-US" sz="2000" dirty="0">
              <a:latin typeface="Times New Roman" panose="02020603050405020304" pitchFamily="18" charset="0"/>
            </a:endParaRPr>
          </a:p>
        </p:txBody>
      </p:sp>
    </p:spTree>
    <p:extLst>
      <p:ext uri="{BB962C8B-B14F-4D97-AF65-F5344CB8AC3E}">
        <p14:creationId xmlns:p14="http://schemas.microsoft.com/office/powerpoint/2010/main" val="562897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lstStyle/>
          <a:p>
            <a:r>
              <a:rPr lang="en-US" dirty="0"/>
              <a:t>FES IS A FATHER DRIVEN PROGRAM</a:t>
            </a:r>
          </a:p>
        </p:txBody>
      </p:sp>
      <p:sp>
        <p:nvSpPr>
          <p:cNvPr id="10" name="TextBox 9"/>
          <p:cNvSpPr txBox="1"/>
          <p:nvPr/>
        </p:nvSpPr>
        <p:spPr>
          <a:xfrm>
            <a:off x="-76200" y="1066800"/>
            <a:ext cx="8305800" cy="3222485"/>
          </a:xfrm>
          <a:prstGeom prst="rect">
            <a:avLst/>
          </a:prstGeom>
          <a:noFill/>
        </p:spPr>
        <p:txBody>
          <a:bodyPr wrap="square" rtlCol="0">
            <a:spAutoFit/>
          </a:bodyPr>
          <a:lstStyle/>
          <a:p>
            <a:pPr lvl="0">
              <a:lnSpc>
                <a:spcPct val="114000"/>
              </a:lnSpc>
            </a:pPr>
            <a:endParaRPr lang="en-US" sz="2000" dirty="0"/>
          </a:p>
          <a:p>
            <a:pPr lvl="0">
              <a:lnSpc>
                <a:spcPct val="114000"/>
              </a:lnSpc>
            </a:pPr>
            <a:endParaRPr lang="en-US" sz="2000" dirty="0"/>
          </a:p>
          <a:p>
            <a:pPr lvl="0">
              <a:lnSpc>
                <a:spcPct val="114000"/>
              </a:lnSpc>
            </a:pPr>
            <a:endParaRPr lang="en-US" sz="2000" dirty="0"/>
          </a:p>
          <a:p>
            <a:pPr marL="742950" lvl="1" indent="-285750">
              <a:lnSpc>
                <a:spcPct val="114000"/>
              </a:lnSpc>
              <a:buClr>
                <a:srgbClr val="08B3FF"/>
              </a:buClr>
              <a:buFont typeface="Arial" pitchFamily="34" charset="0"/>
              <a:buChar char="•"/>
            </a:pPr>
            <a:r>
              <a:rPr lang="en-US" sz="2000" dirty="0">
                <a:effectLst/>
                <a:latin typeface="Times New Roman" panose="02020603050405020304" pitchFamily="18" charset="0"/>
                <a:ea typeface="Times New Roman" panose="02020603050405020304" pitchFamily="18" charset="0"/>
              </a:rPr>
              <a:t>24/7 Dad© Program</a:t>
            </a:r>
          </a:p>
          <a:p>
            <a:pPr marL="1257300" lvl="2" indent="-342900">
              <a:lnSpc>
                <a:spcPct val="114000"/>
              </a:lnSpc>
              <a:buClr>
                <a:srgbClr val="08B3FF"/>
              </a:buClr>
              <a:buFont typeface="Courier New" panose="02070309020205020404" pitchFamily="49" charset="0"/>
              <a:buChar char="o"/>
            </a:pPr>
            <a:r>
              <a:rPr lang="en-US" sz="2000" dirty="0">
                <a:effectLst/>
                <a:latin typeface="Times New Roman" panose="02020603050405020304" pitchFamily="18" charset="0"/>
                <a:ea typeface="Times New Roman" panose="02020603050405020304" pitchFamily="18" charset="0"/>
              </a:rPr>
              <a:t>Teaches skills and characteristics to strengthen the father’s parenting relationship</a:t>
            </a:r>
          </a:p>
          <a:p>
            <a:pPr marL="1257300" lvl="2" indent="-342900">
              <a:lnSpc>
                <a:spcPct val="114000"/>
              </a:lnSpc>
              <a:buClr>
                <a:srgbClr val="08B3FF"/>
              </a:buClr>
              <a:buFont typeface="Courier New" panose="02070309020205020404" pitchFamily="49" charset="0"/>
              <a:buChar char="o"/>
            </a:pPr>
            <a:endParaRPr lang="en-US" sz="2000" dirty="0">
              <a:latin typeface="Times New Roman" panose="02020603050405020304" pitchFamily="18" charset="0"/>
              <a:ea typeface="Times New Roman" panose="02020603050405020304" pitchFamily="18" charset="0"/>
            </a:endParaRPr>
          </a:p>
          <a:p>
            <a:pPr marL="1257300" lvl="2" indent="-342900">
              <a:lnSpc>
                <a:spcPct val="114000"/>
              </a:lnSpc>
              <a:buClr>
                <a:srgbClr val="08B3FF"/>
              </a:buClr>
              <a:buFont typeface="Courier New" panose="02070309020205020404" pitchFamily="49" charset="0"/>
              <a:buChar char="o"/>
            </a:pPr>
            <a:endParaRPr lang="en-US" sz="2000" dirty="0">
              <a:effectLst/>
              <a:latin typeface="Times New Roman" panose="02020603050405020304" pitchFamily="18" charset="0"/>
              <a:ea typeface="Times New Roman" panose="02020603050405020304" pitchFamily="18" charset="0"/>
            </a:endParaRPr>
          </a:p>
          <a:p>
            <a:pPr marL="1257300" lvl="2" indent="-342900">
              <a:lnSpc>
                <a:spcPct val="114000"/>
              </a:lnSpc>
              <a:buClr>
                <a:srgbClr val="08B3FF"/>
              </a:buClr>
              <a:buFont typeface="Courier New" panose="02070309020205020404" pitchFamily="49" charset="0"/>
              <a:buChar char="o"/>
            </a:pPr>
            <a:endParaRPr lang="en-US" sz="2000" dirty="0">
              <a:latin typeface="Times New Roman" panose="02020603050405020304" pitchFamily="18" charset="0"/>
            </a:endParaRPr>
          </a:p>
        </p:txBody>
      </p:sp>
    </p:spTree>
    <p:extLst>
      <p:ext uri="{BB962C8B-B14F-4D97-AF65-F5344CB8AC3E}">
        <p14:creationId xmlns:p14="http://schemas.microsoft.com/office/powerpoint/2010/main" val="2706861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lstStyle/>
          <a:p>
            <a:pPr algn="ctr"/>
            <a:r>
              <a:rPr lang="en-US" dirty="0"/>
              <a:t>ENGAGED FATHERS</a:t>
            </a:r>
          </a:p>
        </p:txBody>
      </p:sp>
      <p:sp>
        <p:nvSpPr>
          <p:cNvPr id="10" name="TextBox 9"/>
          <p:cNvSpPr txBox="1"/>
          <p:nvPr/>
        </p:nvSpPr>
        <p:spPr>
          <a:xfrm>
            <a:off x="677159" y="1574532"/>
            <a:ext cx="8305800" cy="3477875"/>
          </a:xfrm>
          <a:prstGeom prst="rect">
            <a:avLst/>
          </a:prstGeom>
          <a:noFill/>
        </p:spPr>
        <p:txBody>
          <a:bodyPr wrap="square" rtlCol="0">
            <a:spAutoFit/>
          </a:bodyPr>
          <a:lstStyle/>
          <a:p>
            <a:pPr algn="l">
              <a:spcBef>
                <a:spcPts val="2000"/>
              </a:spcBef>
              <a:spcAft>
                <a:spcPts val="2000"/>
              </a:spcAft>
            </a:pPr>
            <a:endParaRPr lang="en-US" sz="2000" b="0" i="0" dirty="0">
              <a:solidFill>
                <a:srgbClr val="212121"/>
              </a:solidFill>
              <a:effectLst/>
              <a:latin typeface="Cambria" panose="02040503050406030204" pitchFamily="18" charset="0"/>
            </a:endParaRPr>
          </a:p>
          <a:p>
            <a:pPr algn="l">
              <a:spcBef>
                <a:spcPts val="2000"/>
              </a:spcBef>
              <a:spcAft>
                <a:spcPts val="2000"/>
              </a:spcAft>
            </a:pPr>
            <a:r>
              <a:rPr lang="en-US" sz="2000" b="0" i="0" dirty="0">
                <a:solidFill>
                  <a:srgbClr val="212121"/>
                </a:solidFill>
                <a:effectLst/>
                <a:latin typeface="Cambria" panose="02040503050406030204" pitchFamily="18" charset="0"/>
              </a:rPr>
              <a:t>Research suggests that children with involved and engaged fathers tend to have more positive outcomes relative to physical, cognitive, and social emotional health. </a:t>
            </a:r>
          </a:p>
          <a:p>
            <a:pPr algn="l">
              <a:spcBef>
                <a:spcPts val="2000"/>
              </a:spcBef>
              <a:spcAft>
                <a:spcPts val="2000"/>
              </a:spcAft>
            </a:pPr>
            <a:endParaRPr lang="en-US" sz="2000" dirty="0">
              <a:solidFill>
                <a:srgbClr val="212121"/>
              </a:solidFill>
              <a:latin typeface="Cambria" panose="02040503050406030204" pitchFamily="18" charset="0"/>
            </a:endParaRPr>
          </a:p>
          <a:p>
            <a:pPr algn="l">
              <a:spcBef>
                <a:spcPts val="2000"/>
              </a:spcBef>
              <a:spcAft>
                <a:spcPts val="2000"/>
              </a:spcAft>
            </a:pPr>
            <a:endParaRPr lang="en-US" sz="2000" b="0" i="0" dirty="0">
              <a:solidFill>
                <a:srgbClr val="212121"/>
              </a:solidFill>
              <a:effectLst/>
              <a:latin typeface="Cambria" panose="02040503050406030204" pitchFamily="18" charset="0"/>
            </a:endParaRPr>
          </a:p>
        </p:txBody>
      </p:sp>
    </p:spTree>
    <p:extLst>
      <p:ext uri="{BB962C8B-B14F-4D97-AF65-F5344CB8AC3E}">
        <p14:creationId xmlns:p14="http://schemas.microsoft.com/office/powerpoint/2010/main" val="3640731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lstStyle/>
          <a:p>
            <a:pPr algn="ctr"/>
            <a:r>
              <a:rPr lang="en-US" dirty="0"/>
              <a:t>WRAP AROUND </a:t>
            </a:r>
          </a:p>
        </p:txBody>
      </p:sp>
      <p:sp>
        <p:nvSpPr>
          <p:cNvPr id="10" name="TextBox 9"/>
          <p:cNvSpPr txBox="1"/>
          <p:nvPr/>
        </p:nvSpPr>
        <p:spPr>
          <a:xfrm>
            <a:off x="-76200" y="1066800"/>
            <a:ext cx="8305800" cy="2520755"/>
          </a:xfrm>
          <a:prstGeom prst="rect">
            <a:avLst/>
          </a:prstGeom>
          <a:noFill/>
        </p:spPr>
        <p:txBody>
          <a:bodyPr wrap="square" rtlCol="0">
            <a:spAutoFit/>
          </a:bodyPr>
          <a:lstStyle/>
          <a:p>
            <a:pPr lvl="2">
              <a:lnSpc>
                <a:spcPct val="114000"/>
              </a:lnSpc>
              <a:buClr>
                <a:srgbClr val="08B3FF"/>
              </a:buClr>
            </a:pPr>
            <a:endParaRPr lang="en-US" sz="2000" dirty="0">
              <a:effectLst/>
              <a:latin typeface="Times New Roman" panose="02020603050405020304" pitchFamily="18" charset="0"/>
              <a:ea typeface="Times New Roman" panose="02020603050405020304" pitchFamily="18" charset="0"/>
            </a:endParaRPr>
          </a:p>
          <a:p>
            <a:pPr lvl="2">
              <a:lnSpc>
                <a:spcPct val="114000"/>
              </a:lnSpc>
              <a:buClr>
                <a:srgbClr val="08B3FF"/>
              </a:buClr>
            </a:pPr>
            <a:endParaRPr lang="en-US" sz="2000" dirty="0">
              <a:latin typeface="Times New Roman" panose="02020603050405020304" pitchFamily="18" charset="0"/>
              <a:ea typeface="Times New Roman" panose="02020603050405020304" pitchFamily="18" charset="0"/>
            </a:endParaRPr>
          </a:p>
          <a:p>
            <a:pPr lvl="2">
              <a:lnSpc>
                <a:spcPct val="114000"/>
              </a:lnSpc>
              <a:buClr>
                <a:srgbClr val="08B3FF"/>
              </a:buClr>
            </a:pPr>
            <a:r>
              <a:rPr lang="en-US" sz="2000" dirty="0">
                <a:effectLst/>
                <a:latin typeface="Times New Roman" panose="02020603050405020304" pitchFamily="18" charset="0"/>
                <a:ea typeface="Times New Roman" panose="02020603050405020304" pitchFamily="18" charset="0"/>
              </a:rPr>
              <a:t>Using components of the WRAP AROUND approach; FES works with fathers in creating a care plan focused on the family’s strengths and needs.</a:t>
            </a:r>
            <a:br>
              <a:rPr lang="en-US" sz="2000" dirty="0">
                <a:effectLst/>
                <a:latin typeface="Times New Roman" panose="02020603050405020304" pitchFamily="18" charset="0"/>
                <a:ea typeface="Times New Roman" panose="02020603050405020304" pitchFamily="18" charset="0"/>
              </a:rPr>
            </a:br>
            <a:endParaRPr lang="en-US" sz="2000" dirty="0"/>
          </a:p>
          <a:p>
            <a:pPr marL="1257300" lvl="2" indent="-342900">
              <a:lnSpc>
                <a:spcPct val="114000"/>
              </a:lnSpc>
              <a:buClr>
                <a:srgbClr val="08B3FF"/>
              </a:buClr>
              <a:buFont typeface="Courier New" panose="02070309020205020404" pitchFamily="49" charset="0"/>
              <a:buChar char="o"/>
            </a:pPr>
            <a:endParaRPr lang="en-US" sz="2000" dirty="0">
              <a:latin typeface="Times New Roman" panose="02020603050405020304" pitchFamily="18" charset="0"/>
            </a:endParaRPr>
          </a:p>
        </p:txBody>
      </p:sp>
    </p:spTree>
    <p:extLst>
      <p:ext uri="{BB962C8B-B14F-4D97-AF65-F5344CB8AC3E}">
        <p14:creationId xmlns:p14="http://schemas.microsoft.com/office/powerpoint/2010/main" val="2510065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85800"/>
          </a:xfrm>
        </p:spPr>
        <p:txBody>
          <a:bodyPr/>
          <a:lstStyle/>
          <a:p>
            <a:pPr algn="ctr"/>
            <a:r>
              <a:rPr lang="en-US" dirty="0"/>
              <a:t>FES STAFF</a:t>
            </a:r>
          </a:p>
        </p:txBody>
      </p:sp>
      <p:sp>
        <p:nvSpPr>
          <p:cNvPr id="6" name="TextBox 5">
            <a:extLst>
              <a:ext uri="{FF2B5EF4-FFF2-40B4-BE49-F238E27FC236}">
                <a16:creationId xmlns:a16="http://schemas.microsoft.com/office/drawing/2014/main" xmlns="" id="{7E967C43-E4C3-10E3-343D-7D18A48C72B1}"/>
              </a:ext>
            </a:extLst>
          </p:cNvPr>
          <p:cNvSpPr txBox="1"/>
          <p:nvPr/>
        </p:nvSpPr>
        <p:spPr>
          <a:xfrm>
            <a:off x="2286000" y="917078"/>
            <a:ext cx="4572000" cy="5444054"/>
          </a:xfrm>
          <a:prstGeom prst="rect">
            <a:avLst/>
          </a:prstGeom>
          <a:noFill/>
        </p:spPr>
        <p:txBody>
          <a:bodyPr wrap="square">
            <a:spAutoFit/>
          </a:bodyPr>
          <a:lstStyle/>
          <a:p>
            <a:pPr marL="0" marR="0" algn="just">
              <a:lnSpc>
                <a:spcPct val="150000"/>
              </a:lnSpc>
              <a:spcBef>
                <a:spcPts val="0"/>
              </a:spcBef>
              <a:spcAft>
                <a:spcPts val="0"/>
              </a:spcAft>
            </a:pPr>
            <a:r>
              <a:rPr lang="en-US" dirty="0">
                <a:latin typeface="Times New Roman" panose="02020603050405020304" pitchFamily="18" charset="0"/>
                <a:ea typeface="Times New Roman" panose="02020603050405020304" pitchFamily="18" charset="0"/>
              </a:rPr>
              <a:t>The FES Team</a:t>
            </a:r>
            <a:r>
              <a:rPr lang="en-US" sz="1800" dirty="0">
                <a:effectLst/>
                <a:latin typeface="Times New Roman" panose="02020603050405020304" pitchFamily="18" charset="0"/>
                <a:ea typeface="Times New Roman" panose="02020603050405020304" pitchFamily="18" charset="0"/>
              </a:rPr>
              <a:t> assists fathers in meeting needs by:</a:t>
            </a:r>
          </a:p>
          <a:p>
            <a:pPr marL="342900" marR="0" lvl="0" indent="-342900">
              <a:lnSpc>
                <a:spcPct val="150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Establishing links to community supports, including</a:t>
            </a:r>
            <a:r>
              <a:rPr lang="en-US" dirty="0">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but not limited to services for food, clothing, shelter, mental health and/ or substance abuse treatment</a:t>
            </a:r>
          </a:p>
          <a:p>
            <a:pPr marL="342900" marR="0" lvl="0" indent="-342900">
              <a:lnSpc>
                <a:spcPct val="150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Working with families to identify and mobilize natural supports</a:t>
            </a:r>
          </a:p>
          <a:p>
            <a:pPr marL="342900" marR="0" lvl="0" indent="-342900">
              <a:lnSpc>
                <a:spcPct val="150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Providing information on parenting and child development or other interventions </a:t>
            </a:r>
          </a:p>
          <a:p>
            <a:pPr marL="342900" marR="0" lvl="0" indent="-342900">
              <a:lnSpc>
                <a:spcPct val="150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Increasing safety for children</a:t>
            </a:r>
          </a:p>
          <a:p>
            <a:pPr marL="342900" marR="0" lvl="0" indent="-342900">
              <a:lnSpc>
                <a:spcPct val="150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Supporting fathers’ connections with their child’s school community</a:t>
            </a:r>
          </a:p>
        </p:txBody>
      </p:sp>
    </p:spTree>
    <p:extLst>
      <p:ext uri="{BB962C8B-B14F-4D97-AF65-F5344CB8AC3E}">
        <p14:creationId xmlns:p14="http://schemas.microsoft.com/office/powerpoint/2010/main" val="1814514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219199"/>
          </a:xfrm>
        </p:spPr>
        <p:txBody>
          <a:bodyPr>
            <a:normAutofit/>
          </a:bodyPr>
          <a:lstStyle/>
          <a:p>
            <a:pPr algn="ctr"/>
            <a:r>
              <a:rPr lang="en-US" dirty="0"/>
              <a:t>FATHER ENGAGEMENT SERVICES PHILOSOPHY </a:t>
            </a:r>
          </a:p>
        </p:txBody>
      </p:sp>
      <p:sp>
        <p:nvSpPr>
          <p:cNvPr id="5" name="TextBox 4">
            <a:extLst>
              <a:ext uri="{FF2B5EF4-FFF2-40B4-BE49-F238E27FC236}">
                <a16:creationId xmlns:a16="http://schemas.microsoft.com/office/drawing/2014/main" xmlns="" id="{3F4C0AC7-D327-4B27-9B5A-DFF5739CC947}"/>
              </a:ext>
            </a:extLst>
          </p:cNvPr>
          <p:cNvSpPr txBox="1"/>
          <p:nvPr/>
        </p:nvSpPr>
        <p:spPr>
          <a:xfrm>
            <a:off x="304801" y="2133600"/>
            <a:ext cx="8677274" cy="725648"/>
          </a:xfrm>
          <a:prstGeom prst="rect">
            <a:avLst/>
          </a:prstGeom>
          <a:noFill/>
        </p:spPr>
        <p:txBody>
          <a:bodyPr wrap="square">
            <a:spAutoFit/>
          </a:bodyPr>
          <a:lstStyle/>
          <a:p>
            <a:pPr>
              <a:lnSpc>
                <a:spcPct val="200000"/>
              </a:lnSpc>
            </a:pPr>
            <a:r>
              <a:rPr lang="en-US" sz="2400" dirty="0">
                <a:effectLst/>
                <a:latin typeface="Times New Roman" panose="02020603050405020304" pitchFamily="18" charset="0"/>
                <a:ea typeface="Times New Roman" panose="02020603050405020304" pitchFamily="18" charset="0"/>
              </a:rPr>
              <a:t>. </a:t>
            </a:r>
            <a:endParaRPr lang="en-US" sz="2400" dirty="0"/>
          </a:p>
        </p:txBody>
      </p:sp>
      <p:sp>
        <p:nvSpPr>
          <p:cNvPr id="6" name="TextBox 5">
            <a:extLst>
              <a:ext uri="{FF2B5EF4-FFF2-40B4-BE49-F238E27FC236}">
                <a16:creationId xmlns:a16="http://schemas.microsoft.com/office/drawing/2014/main" xmlns="" id="{C0F81754-570A-3678-241E-87907F326665}"/>
              </a:ext>
            </a:extLst>
          </p:cNvPr>
          <p:cNvSpPr txBox="1"/>
          <p:nvPr/>
        </p:nvSpPr>
        <p:spPr>
          <a:xfrm>
            <a:off x="2286000" y="917078"/>
            <a:ext cx="4572000" cy="5028556"/>
          </a:xfrm>
          <a:prstGeom prst="rect">
            <a:avLst/>
          </a:prstGeom>
          <a:noFill/>
        </p:spPr>
        <p:txBody>
          <a:bodyPr wrap="square">
            <a:spAutoFit/>
          </a:bodyPr>
          <a:lstStyle/>
          <a:p>
            <a:pPr marL="0" marR="57150">
              <a:lnSpc>
                <a:spcPct val="15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algn="just">
              <a:lnSpc>
                <a:spcPct val="150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algn="ctr">
              <a:lnSpc>
                <a:spcPct val="150000"/>
              </a:lnSpc>
              <a:spcBef>
                <a:spcPts val="0"/>
              </a:spcBef>
              <a:spcAft>
                <a:spcPts val="0"/>
              </a:spcAft>
            </a:pPr>
            <a:r>
              <a:rPr lang="en-US" sz="1800" dirty="0">
                <a:effectLst/>
                <a:latin typeface="Times New Roman" panose="02020603050405020304" pitchFamily="18" charset="0"/>
                <a:ea typeface="Times New Roman" panose="02020603050405020304" pitchFamily="18" charset="0"/>
              </a:rPr>
              <a:t>“The Village’s FES Program works with fathers from a strength-based, family-centered, and culturally informed approach. </a:t>
            </a:r>
            <a:r>
              <a:rPr lang="en-US" dirty="0">
                <a:latin typeface="Times New Roman" panose="02020603050405020304" pitchFamily="18" charset="0"/>
                <a:ea typeface="Times New Roman" panose="02020603050405020304" pitchFamily="18" charset="0"/>
              </a:rPr>
              <a:t>The</a:t>
            </a:r>
            <a:r>
              <a:rPr lang="en-US" sz="1800" dirty="0">
                <a:effectLst/>
                <a:latin typeface="Times New Roman" panose="02020603050405020304" pitchFamily="18" charset="0"/>
                <a:ea typeface="Times New Roman" panose="02020603050405020304" pitchFamily="18" charset="0"/>
              </a:rPr>
              <a:t> model includes components of empowerment, resiliency, parent education, and support. Understanding each father’s history and direction is distinctive; the measurement of how each element is measured is enclosed. The individual strengths, needs and make up of each father will drive the approach of services.”  </a:t>
            </a:r>
          </a:p>
        </p:txBody>
      </p:sp>
    </p:spTree>
    <p:extLst>
      <p:ext uri="{BB962C8B-B14F-4D97-AF65-F5344CB8AC3E}">
        <p14:creationId xmlns:p14="http://schemas.microsoft.com/office/powerpoint/2010/main" val="343360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85800"/>
          </a:xfrm>
        </p:spPr>
        <p:txBody>
          <a:bodyPr>
            <a:normAutofit/>
          </a:bodyPr>
          <a:lstStyle/>
          <a:p>
            <a:pPr algn="ctr"/>
            <a:r>
              <a:rPr lang="en-US" dirty="0"/>
              <a:t>REFERRAL PROCESS</a:t>
            </a:r>
          </a:p>
        </p:txBody>
      </p:sp>
      <p:sp>
        <p:nvSpPr>
          <p:cNvPr id="5" name="TextBox 4">
            <a:extLst>
              <a:ext uri="{FF2B5EF4-FFF2-40B4-BE49-F238E27FC236}">
                <a16:creationId xmlns:a16="http://schemas.microsoft.com/office/drawing/2014/main" xmlns="" id="{3F4C0AC7-D327-4B27-9B5A-DFF5739CC947}"/>
              </a:ext>
            </a:extLst>
          </p:cNvPr>
          <p:cNvSpPr txBox="1"/>
          <p:nvPr/>
        </p:nvSpPr>
        <p:spPr>
          <a:xfrm>
            <a:off x="381000" y="1558295"/>
            <a:ext cx="8677274" cy="4110741"/>
          </a:xfrm>
          <a:prstGeom prst="rect">
            <a:avLst/>
          </a:prstGeom>
          <a:noFill/>
        </p:spPr>
        <p:txBody>
          <a:bodyPr wrap="square">
            <a:spAutoFit/>
          </a:bodyPr>
          <a:lstStyle/>
          <a:p>
            <a:pPr marL="0" marR="0">
              <a:lnSpc>
                <a:spcPct val="150000"/>
              </a:lnSpc>
              <a:spcBef>
                <a:spcPts val="0"/>
              </a:spcBef>
              <a:spcAft>
                <a:spcPts val="0"/>
              </a:spcAft>
            </a:pPr>
            <a:endParaRPr lang="en-US" sz="1600" dirty="0">
              <a:effectLst/>
              <a:latin typeface="Times New Roman" panose="02020603050405020304" pitchFamily="18" charset="0"/>
              <a:ea typeface="Times New Roman" panose="02020603050405020304" pitchFamily="18" charset="0"/>
            </a:endParaRPr>
          </a:p>
          <a:p>
            <a:pPr marL="742950" marR="0" lvl="1" indent="-285750">
              <a:lnSpc>
                <a:spcPct val="150000"/>
              </a:lnSpc>
              <a:spcBef>
                <a:spcPts val="0"/>
              </a:spcBef>
              <a:spcAft>
                <a:spcPts val="0"/>
              </a:spcAft>
              <a:buFont typeface="Courier New" panose="02070309020205020404" pitchFamily="49" charset="0"/>
              <a:buChar char="o"/>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DCF Gatekeeper will send the referral to the Program </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S</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upervisor. Upon receipt, the Program </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Supervisor</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will confirm receipt via email to the DCF </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G</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atekeeper. </a:t>
            </a:r>
          </a:p>
          <a:p>
            <a:pPr marL="742950" marR="0" lvl="1" indent="-285750">
              <a:lnSpc>
                <a:spcPct val="150000"/>
              </a:lnSpc>
              <a:spcBef>
                <a:spcPts val="0"/>
              </a:spcBef>
              <a:spcAft>
                <a:spcPts val="0"/>
              </a:spcAft>
              <a:buFont typeface="Courier New" panose="02070309020205020404" pitchFamily="49" charset="0"/>
              <a:buChar char="o"/>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The Program Supervisor will assign </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the referral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to a Fatherhood </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E</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ngagement </a:t>
            </a:r>
            <a:r>
              <a:rPr lang="en-US" sz="1600" dirty="0">
                <a:latin typeface="Times New Roman" panose="02020603050405020304" pitchFamily="18" charset="0"/>
                <a:ea typeface="Times New Roman" panose="02020603050405020304" pitchFamily="18" charset="0"/>
                <a:cs typeface="Times New Roman" panose="02020603050405020304" pitchFamily="18" charset="0"/>
              </a:rPr>
              <a:t>S</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pecialist. </a:t>
            </a:r>
          </a:p>
          <a:p>
            <a:pPr marL="742950" marR="0" lvl="1" indent="-285750">
              <a:lnSpc>
                <a:spcPct val="150000"/>
              </a:lnSpc>
              <a:spcBef>
                <a:spcPts val="0"/>
              </a:spcBef>
              <a:spcAft>
                <a:spcPts val="0"/>
              </a:spcAft>
              <a:buFont typeface="Courier New" panose="02070309020205020404" pitchFamily="49" charset="0"/>
              <a:buChar char="o"/>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The FES Specialist will contact the Social Worker within </a:t>
            </a:r>
            <a:r>
              <a:rPr lang="en-US" sz="1600" u="sng" dirty="0">
                <a:effectLst/>
                <a:latin typeface="Times New Roman" panose="02020603050405020304" pitchFamily="18" charset="0"/>
                <a:ea typeface="Times New Roman" panose="02020603050405020304" pitchFamily="18" charset="0"/>
                <a:cs typeface="Times New Roman" panose="02020603050405020304" pitchFamily="18" charset="0"/>
              </a:rPr>
              <a:t>48 hours of the assignment</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of the new case and document in Apricot. </a:t>
            </a:r>
          </a:p>
          <a:p>
            <a:pPr marL="742950" marR="0" lvl="1" indent="-285750">
              <a:lnSpc>
                <a:spcPct val="150000"/>
              </a:lnSpc>
              <a:spcBef>
                <a:spcPts val="0"/>
              </a:spcBef>
              <a:spcAft>
                <a:spcPts val="0"/>
              </a:spcAft>
              <a:buFont typeface="Courier New" panose="02070309020205020404" pitchFamily="49" charset="0"/>
              <a:buChar char="o"/>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The FES Specialist will reach out to schedule an intake with the client. The first method of initial contact will be by phone.  </a:t>
            </a:r>
          </a:p>
          <a:p>
            <a:pPr marL="742950" marR="0" lvl="1" indent="-285750">
              <a:lnSpc>
                <a:spcPct val="150000"/>
              </a:lnSpc>
              <a:spcBef>
                <a:spcPts val="0"/>
              </a:spcBef>
              <a:spcAft>
                <a:spcPts val="0"/>
              </a:spcAft>
              <a:buFont typeface="Courier New" panose="02070309020205020404" pitchFamily="49" charset="0"/>
              <a:buChar char="o"/>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The intake will be </a:t>
            </a:r>
            <a:r>
              <a:rPr lang="en-US" sz="1600" u="sng" dirty="0">
                <a:effectLst/>
                <a:latin typeface="Times New Roman" panose="02020603050405020304" pitchFamily="18" charset="0"/>
                <a:ea typeface="Times New Roman" panose="02020603050405020304" pitchFamily="18" charset="0"/>
                <a:cs typeface="Times New Roman" panose="02020603050405020304" pitchFamily="18" charset="0"/>
              </a:rPr>
              <a:t>scheduled within 5 business days of the assignment</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with multiple contact attempts being made immediately upon assignment. Documentation of all attempts will be made in Apricot. </a:t>
            </a:r>
          </a:p>
        </p:txBody>
      </p:sp>
      <p:sp>
        <p:nvSpPr>
          <p:cNvPr id="6" name="TextBox 5">
            <a:extLst>
              <a:ext uri="{FF2B5EF4-FFF2-40B4-BE49-F238E27FC236}">
                <a16:creationId xmlns:a16="http://schemas.microsoft.com/office/drawing/2014/main" xmlns="" id="{03236262-6F9D-1138-18DE-934F61DB2AF8}"/>
              </a:ext>
            </a:extLst>
          </p:cNvPr>
          <p:cNvSpPr txBox="1"/>
          <p:nvPr/>
        </p:nvSpPr>
        <p:spPr>
          <a:xfrm>
            <a:off x="2286000" y="-258308"/>
            <a:ext cx="4572000" cy="315856"/>
          </a:xfrm>
          <a:prstGeom prst="rect">
            <a:avLst/>
          </a:prstGeom>
          <a:noFill/>
        </p:spPr>
        <p:txBody>
          <a:bodyPr wrap="square">
            <a:spAutoFit/>
          </a:bodyPr>
          <a:lstStyle/>
          <a:p>
            <a:pPr marL="0" marR="0">
              <a:lnSpc>
                <a:spcPct val="150000"/>
              </a:lnSpc>
              <a:spcBef>
                <a:spcPts val="0"/>
              </a:spcBef>
              <a:spcAft>
                <a:spcPts val="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401220098"/>
      </p:ext>
    </p:extLst>
  </p:cSld>
  <p:clrMapOvr>
    <a:masterClrMapping/>
  </p:clrMapOvr>
</p:sld>
</file>

<file path=ppt/theme/theme1.xml><?xml version="1.0" encoding="utf-8"?>
<a:theme xmlns:a="http://schemas.openxmlformats.org/drawingml/2006/main" name="The-Village-Presentation-Template">
  <a:themeElements>
    <a:clrScheme name="The Village">
      <a:dk1>
        <a:sysClr val="windowText" lastClr="000000"/>
      </a:dk1>
      <a:lt1>
        <a:sysClr val="window" lastClr="FFFFFF"/>
      </a:lt1>
      <a:dk2>
        <a:srgbClr val="44546A"/>
      </a:dk2>
      <a:lt2>
        <a:srgbClr val="E7E6E6"/>
      </a:lt2>
      <a:accent1>
        <a:srgbClr val="00A2B2"/>
      </a:accent1>
      <a:accent2>
        <a:srgbClr val="F7921E"/>
      </a:accent2>
      <a:accent3>
        <a:srgbClr val="008AD0"/>
      </a:accent3>
      <a:accent4>
        <a:srgbClr val="FABA2D"/>
      </a:accent4>
      <a:accent5>
        <a:srgbClr val="E03A3E"/>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he Village PPT Template_FINAL" id="{ABCBCA16-EC05-4C51-9EC6-E33A09AC720F}" vid="{225FE549-B829-4D67-92C1-EB5C314ED49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The-Village-Presentation-Template</Template>
  <TotalTime>41034</TotalTime>
  <Words>682</Words>
  <Application>Microsoft Office PowerPoint</Application>
  <PresentationFormat>On-screen Show (4:3)</PresentationFormat>
  <Paragraphs>87</Paragraphs>
  <Slides>14</Slides>
  <Notes>9</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The-Village-Presentation-Template</vt:lpstr>
      <vt:lpstr> </vt:lpstr>
      <vt:lpstr>Community Partner</vt:lpstr>
      <vt:lpstr>FES IS A FATHER DRIVEN PROGRAM</vt:lpstr>
      <vt:lpstr>FES IS A FATHER DRIVEN PROGRAM</vt:lpstr>
      <vt:lpstr>ENGAGED FATHERS</vt:lpstr>
      <vt:lpstr>WRAP AROUND </vt:lpstr>
      <vt:lpstr>FES STAFF</vt:lpstr>
      <vt:lpstr>FATHER ENGAGEMENT SERVICES PHILOSOPHY </vt:lpstr>
      <vt:lpstr>REFERRAL PROCESS</vt:lpstr>
      <vt:lpstr>DCF FORM 2265 </vt:lpstr>
      <vt:lpstr>FATHER’S CREED</vt:lpstr>
      <vt:lpstr>BARRIERS</vt:lpstr>
      <vt:lpstr>KEMPE ASSESSMENT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Fatherhood Engagement</dc:title>
  <dc:creator>Williams, Chad</dc:creator>
  <cp:lastModifiedBy>BVita</cp:lastModifiedBy>
  <cp:revision>37</cp:revision>
  <cp:lastPrinted>2019-09-23T20:24:47Z</cp:lastPrinted>
  <dcterms:created xsi:type="dcterms:W3CDTF">2019-09-23T13:38:28Z</dcterms:created>
  <dcterms:modified xsi:type="dcterms:W3CDTF">2023-05-24T16:05:00Z</dcterms:modified>
</cp:coreProperties>
</file>