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58" r:id="rId5"/>
    <p:sldId id="261" r:id="rId6"/>
    <p:sldId id="262" r:id="rId7"/>
    <p:sldId id="260" r:id="rId8"/>
    <p:sldId id="263" r:id="rId9"/>
    <p:sldId id="265" r:id="rId10"/>
    <p:sldId id="264"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Poppins" panose="00000500000000000000" pitchFamily="2" charset="0"/>
      <p:regular r:id="rId20"/>
    </p:embeddedFont>
    <p:embeddedFont>
      <p:font typeface="Poppins Bold" panose="00000800000000000000" charset="0"/>
      <p:regular r:id="rId21"/>
    </p:embeddedFont>
    <p:embeddedFont>
      <p:font typeface="Poppins Bold Italics" panose="020B0604020202020204" charset="0"/>
      <p:regular r:id="rId22"/>
    </p:embeddedFont>
    <p:embeddedFont>
      <p:font typeface="Poppins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1" d="100"/>
          <a:sy n="31" d="100"/>
        </p:scale>
        <p:origin x="104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23E16-1790-4ACB-ADF2-3D06E723756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06359E1F-D2E9-463B-BD88-86BACAAA9BFB}">
      <dgm:prSet phldrT="[Text]" custT="1"/>
      <dgm:spPr/>
      <dgm:t>
        <a:bodyPr/>
        <a:lstStyle/>
        <a:p>
          <a:r>
            <a:rPr lang="en-US" sz="2000" b="1" dirty="0"/>
            <a:t>Self Advocacy </a:t>
          </a:r>
        </a:p>
        <a:p>
          <a:r>
            <a:rPr lang="en-US" sz="1400" dirty="0"/>
            <a:t>(self actualization, effective individual advocacy)</a:t>
          </a:r>
        </a:p>
      </dgm:t>
    </dgm:pt>
    <dgm:pt modelId="{E7949950-C4FA-4D1B-9D33-288579374423}" type="parTrans" cxnId="{BBB973DF-3222-4B29-B11F-7120C5EAD832}">
      <dgm:prSet/>
      <dgm:spPr/>
      <dgm:t>
        <a:bodyPr/>
        <a:lstStyle/>
        <a:p>
          <a:endParaRPr lang="en-US"/>
        </a:p>
      </dgm:t>
    </dgm:pt>
    <dgm:pt modelId="{4A7A5FD6-DE5B-4C45-8F91-161D0E5A7E62}" type="sibTrans" cxnId="{BBB973DF-3222-4B29-B11F-7120C5EAD832}">
      <dgm:prSet/>
      <dgm:spPr/>
      <dgm:t>
        <a:bodyPr/>
        <a:lstStyle/>
        <a:p>
          <a:endParaRPr lang="en-US"/>
        </a:p>
      </dgm:t>
    </dgm:pt>
    <dgm:pt modelId="{C0E7B6A7-E055-473A-9A19-F44F58423CFC}">
      <dgm:prSet phldrT="[Text]" custT="1"/>
      <dgm:spPr/>
      <dgm:t>
        <a:bodyPr/>
        <a:lstStyle/>
        <a:p>
          <a:r>
            <a:rPr lang="en-US" sz="2000" b="1" dirty="0"/>
            <a:t>System Advocacy</a:t>
          </a:r>
        </a:p>
        <a:p>
          <a:r>
            <a:rPr lang="en-US" sz="1400" dirty="0"/>
            <a:t>(Family Champions, Collaboratives, Regional Advisory Council, etc.)</a:t>
          </a:r>
        </a:p>
      </dgm:t>
    </dgm:pt>
    <dgm:pt modelId="{6D210BE9-C365-4716-95EF-AB05AC14584F}" type="parTrans" cxnId="{E34B5A33-DD01-45EE-BBA3-77DB28C0EB06}">
      <dgm:prSet/>
      <dgm:spPr/>
      <dgm:t>
        <a:bodyPr/>
        <a:lstStyle/>
        <a:p>
          <a:endParaRPr lang="en-US"/>
        </a:p>
      </dgm:t>
    </dgm:pt>
    <dgm:pt modelId="{BF3B7C81-819A-43BA-B537-2727BBA1BA63}" type="sibTrans" cxnId="{E34B5A33-DD01-45EE-BBA3-77DB28C0EB06}">
      <dgm:prSet/>
      <dgm:spPr/>
      <dgm:t>
        <a:bodyPr/>
        <a:lstStyle/>
        <a:p>
          <a:endParaRPr lang="en-US"/>
        </a:p>
      </dgm:t>
    </dgm:pt>
    <dgm:pt modelId="{AB168844-C440-4016-9A65-B019C5FDCC29}">
      <dgm:prSet phldrT="[Text]" custT="1"/>
      <dgm:spPr/>
      <dgm:t>
        <a:bodyPr/>
        <a:lstStyle/>
        <a:p>
          <a:r>
            <a:rPr lang="en-US" sz="2000" b="1" dirty="0"/>
            <a:t>Workforce</a:t>
          </a:r>
        </a:p>
        <a:p>
          <a:r>
            <a:rPr lang="en-US" sz="1400" dirty="0"/>
            <a:t>(Peers, Care Coordinators, Social Workers, Family Systems Managers, etc.)</a:t>
          </a:r>
        </a:p>
      </dgm:t>
    </dgm:pt>
    <dgm:pt modelId="{A6D743B1-8038-4086-8644-6003DB25710D}" type="parTrans" cxnId="{CF8CFF16-4B3E-43BA-8B82-2AFC1D765C2C}">
      <dgm:prSet/>
      <dgm:spPr/>
      <dgm:t>
        <a:bodyPr/>
        <a:lstStyle/>
        <a:p>
          <a:endParaRPr lang="en-US"/>
        </a:p>
      </dgm:t>
    </dgm:pt>
    <dgm:pt modelId="{784FA4DC-81D8-445B-9001-78F4EA41B479}" type="sibTrans" cxnId="{CF8CFF16-4B3E-43BA-8B82-2AFC1D765C2C}">
      <dgm:prSet/>
      <dgm:spPr/>
      <dgm:t>
        <a:bodyPr/>
        <a:lstStyle/>
        <a:p>
          <a:endParaRPr lang="en-US"/>
        </a:p>
      </dgm:t>
    </dgm:pt>
    <dgm:pt modelId="{A141097B-392B-40B8-A788-834FE6C46899}">
      <dgm:prSet phldrT="[Text]" custT="1"/>
      <dgm:spPr/>
      <dgm:t>
        <a:bodyPr/>
        <a:lstStyle/>
        <a:p>
          <a:r>
            <a:rPr lang="en-US" sz="2000" b="1" dirty="0"/>
            <a:t>Public Service</a:t>
          </a:r>
        </a:p>
        <a:p>
          <a:r>
            <a:rPr lang="en-US" sz="1200" dirty="0"/>
            <a:t>(Town/City Council, Board of Ed, Mayor, Legislative, etc.) </a:t>
          </a:r>
        </a:p>
      </dgm:t>
    </dgm:pt>
    <dgm:pt modelId="{D35261A9-1268-4B11-8B7B-A0A22BD01B21}" type="parTrans" cxnId="{1E0BFA54-5DC9-47B9-9B49-11B5B3DEB16F}">
      <dgm:prSet/>
      <dgm:spPr/>
      <dgm:t>
        <a:bodyPr/>
        <a:lstStyle/>
        <a:p>
          <a:endParaRPr lang="en-US"/>
        </a:p>
      </dgm:t>
    </dgm:pt>
    <dgm:pt modelId="{3C3BD572-38EC-482B-AFE7-4318C275A251}" type="sibTrans" cxnId="{1E0BFA54-5DC9-47B9-9B49-11B5B3DEB16F}">
      <dgm:prSet/>
      <dgm:spPr/>
      <dgm:t>
        <a:bodyPr/>
        <a:lstStyle/>
        <a:p>
          <a:endParaRPr lang="en-US"/>
        </a:p>
      </dgm:t>
    </dgm:pt>
    <dgm:pt modelId="{52843B9B-9188-4638-ADB3-C3BC5D49A273}" type="pres">
      <dgm:prSet presAssocID="{D9D23E16-1790-4ACB-ADF2-3D06E7237563}" presName="rootnode" presStyleCnt="0">
        <dgm:presLayoutVars>
          <dgm:chMax/>
          <dgm:chPref/>
          <dgm:dir/>
          <dgm:animLvl val="lvl"/>
        </dgm:presLayoutVars>
      </dgm:prSet>
      <dgm:spPr/>
    </dgm:pt>
    <dgm:pt modelId="{A929A5E7-AF53-4836-97A9-6E471490FC6F}" type="pres">
      <dgm:prSet presAssocID="{06359E1F-D2E9-463B-BD88-86BACAAA9BFB}" presName="composite" presStyleCnt="0"/>
      <dgm:spPr/>
    </dgm:pt>
    <dgm:pt modelId="{AB1AC986-0773-4492-8C76-243A393987D5}" type="pres">
      <dgm:prSet presAssocID="{06359E1F-D2E9-463B-BD88-86BACAAA9BFB}" presName="LShape" presStyleLbl="alignNode1" presStyleIdx="0" presStyleCnt="7" custScaleX="117895"/>
      <dgm:spPr>
        <a:solidFill>
          <a:srgbClr val="00B0F0"/>
        </a:solidFill>
        <a:ln>
          <a:noFill/>
        </a:ln>
      </dgm:spPr>
    </dgm:pt>
    <dgm:pt modelId="{3F7C8211-6739-43C8-A806-5745A2BA6325}" type="pres">
      <dgm:prSet presAssocID="{06359E1F-D2E9-463B-BD88-86BACAAA9BFB}" presName="ParentText" presStyleLbl="revTx" presStyleIdx="0" presStyleCnt="4" custScaleX="139451" custLinFactNeighborX="8485" custLinFactNeighborY="1506">
        <dgm:presLayoutVars>
          <dgm:chMax val="0"/>
          <dgm:chPref val="0"/>
          <dgm:bulletEnabled val="1"/>
        </dgm:presLayoutVars>
      </dgm:prSet>
      <dgm:spPr/>
    </dgm:pt>
    <dgm:pt modelId="{0BD691D5-BAD1-4F5F-BDD2-EB8AB2E59133}" type="pres">
      <dgm:prSet presAssocID="{06359E1F-D2E9-463B-BD88-86BACAAA9BFB}" presName="Triangle" presStyleLbl="alignNode1" presStyleIdx="1" presStyleCnt="7" custLinFactNeighborX="18177" custLinFactNeighborY="21251"/>
      <dgm:spPr>
        <a:solidFill>
          <a:srgbClr val="3F5891"/>
        </a:solidFill>
        <a:ln>
          <a:solidFill>
            <a:srgbClr val="3F5891"/>
          </a:solidFill>
        </a:ln>
      </dgm:spPr>
    </dgm:pt>
    <dgm:pt modelId="{5B41CF74-EEB1-4683-9C95-F90B694A09B6}" type="pres">
      <dgm:prSet presAssocID="{4A7A5FD6-DE5B-4C45-8F91-161D0E5A7E62}" presName="sibTrans" presStyleCnt="0"/>
      <dgm:spPr/>
    </dgm:pt>
    <dgm:pt modelId="{AF93244C-399F-4D12-9A5F-92F4432CD867}" type="pres">
      <dgm:prSet presAssocID="{4A7A5FD6-DE5B-4C45-8F91-161D0E5A7E62}" presName="space" presStyleCnt="0"/>
      <dgm:spPr/>
    </dgm:pt>
    <dgm:pt modelId="{151857BC-249A-4BE6-B45F-1AA7EC939E21}" type="pres">
      <dgm:prSet presAssocID="{C0E7B6A7-E055-473A-9A19-F44F58423CFC}" presName="composite" presStyleCnt="0"/>
      <dgm:spPr/>
    </dgm:pt>
    <dgm:pt modelId="{7D36DF02-EFAD-4D74-9B81-8EB779FB343B}" type="pres">
      <dgm:prSet presAssocID="{C0E7B6A7-E055-473A-9A19-F44F58423CFC}" presName="LShape" presStyleLbl="alignNode1" presStyleIdx="2" presStyleCnt="7" custScaleX="127206" custScaleY="96708" custLinFactNeighborX="-7125" custLinFactNeighborY="2156"/>
      <dgm:spPr>
        <a:solidFill>
          <a:srgbClr val="E71D60"/>
        </a:solidFill>
        <a:ln>
          <a:noFill/>
        </a:ln>
      </dgm:spPr>
    </dgm:pt>
    <dgm:pt modelId="{1729F92F-3ED8-43A7-98A8-DCAF3ACE52FF}" type="pres">
      <dgm:prSet presAssocID="{C0E7B6A7-E055-473A-9A19-F44F58423CFC}" presName="ParentText" presStyleLbl="revTx" presStyleIdx="1" presStyleCnt="4" custScaleX="122069" custLinFactNeighborX="-12015" custLinFactNeighborY="2284">
        <dgm:presLayoutVars>
          <dgm:chMax val="0"/>
          <dgm:chPref val="0"/>
          <dgm:bulletEnabled val="1"/>
        </dgm:presLayoutVars>
      </dgm:prSet>
      <dgm:spPr/>
    </dgm:pt>
    <dgm:pt modelId="{BCEEF6BE-A01E-4D27-9138-C2B7BFE78C49}" type="pres">
      <dgm:prSet presAssocID="{C0E7B6A7-E055-473A-9A19-F44F58423CFC}" presName="Triangle" presStyleLbl="alignNode1" presStyleIdx="3" presStyleCnt="7" custLinFactNeighborX="36355" custLinFactNeighborY="28957"/>
      <dgm:spPr>
        <a:solidFill>
          <a:srgbClr val="3F5891"/>
        </a:solidFill>
        <a:ln>
          <a:solidFill>
            <a:srgbClr val="3F5891"/>
          </a:solidFill>
        </a:ln>
      </dgm:spPr>
    </dgm:pt>
    <dgm:pt modelId="{B9EAEC6B-DB0B-4F1A-8F5B-5A38B6B91E03}" type="pres">
      <dgm:prSet presAssocID="{BF3B7C81-819A-43BA-B537-2727BBA1BA63}" presName="sibTrans" presStyleCnt="0"/>
      <dgm:spPr/>
    </dgm:pt>
    <dgm:pt modelId="{B7C2F2E4-AF3D-4FFE-9257-2BC962026B21}" type="pres">
      <dgm:prSet presAssocID="{BF3B7C81-819A-43BA-B537-2727BBA1BA63}" presName="space" presStyleCnt="0"/>
      <dgm:spPr/>
    </dgm:pt>
    <dgm:pt modelId="{D6E7F23C-A3DD-465A-BE66-72BAE33B75D0}" type="pres">
      <dgm:prSet presAssocID="{AB168844-C440-4016-9A65-B019C5FDCC29}" presName="composite" presStyleCnt="0"/>
      <dgm:spPr/>
    </dgm:pt>
    <dgm:pt modelId="{B3F9E703-8510-4CC5-A8E9-72D57CD0B0CA}" type="pres">
      <dgm:prSet presAssocID="{AB168844-C440-4016-9A65-B019C5FDCC29}" presName="LShape" presStyleLbl="alignNode1" presStyleIdx="4" presStyleCnt="7" custScaleX="109405" custLinFactNeighborY="0"/>
      <dgm:spPr>
        <a:solidFill>
          <a:srgbClr val="7030A0"/>
        </a:solidFill>
        <a:ln>
          <a:noFill/>
        </a:ln>
      </dgm:spPr>
    </dgm:pt>
    <dgm:pt modelId="{E1E8C622-42B8-45A9-9AE9-442A7995F30D}" type="pres">
      <dgm:prSet presAssocID="{AB168844-C440-4016-9A65-B019C5FDCC29}" presName="ParentText" presStyleLbl="revTx" presStyleIdx="2" presStyleCnt="4" custScaleX="113446" custLinFactNeighborX="2003" custLinFactNeighborY="530">
        <dgm:presLayoutVars>
          <dgm:chMax val="0"/>
          <dgm:chPref val="0"/>
          <dgm:bulletEnabled val="1"/>
        </dgm:presLayoutVars>
      </dgm:prSet>
      <dgm:spPr/>
    </dgm:pt>
    <dgm:pt modelId="{DD8971DB-74FF-4C2A-84F0-61F2ED259B76}" type="pres">
      <dgm:prSet presAssocID="{AB168844-C440-4016-9A65-B019C5FDCC29}" presName="Triangle" presStyleLbl="alignNode1" presStyleIdx="5" presStyleCnt="7" custLinFactNeighborX="10613" custLinFactNeighborY="21227"/>
      <dgm:spPr>
        <a:solidFill>
          <a:srgbClr val="3F5891"/>
        </a:solidFill>
        <a:ln>
          <a:solidFill>
            <a:srgbClr val="3F5891"/>
          </a:solidFill>
        </a:ln>
      </dgm:spPr>
    </dgm:pt>
    <dgm:pt modelId="{188B3E9C-03B3-4BBF-AF1D-8A8FF69C2112}" type="pres">
      <dgm:prSet presAssocID="{784FA4DC-81D8-445B-9001-78F4EA41B479}" presName="sibTrans" presStyleCnt="0"/>
      <dgm:spPr/>
    </dgm:pt>
    <dgm:pt modelId="{BFEBDF22-461E-4A36-864E-EE95A664853D}" type="pres">
      <dgm:prSet presAssocID="{784FA4DC-81D8-445B-9001-78F4EA41B479}" presName="space" presStyleCnt="0"/>
      <dgm:spPr/>
    </dgm:pt>
    <dgm:pt modelId="{91F794F0-6433-4FED-AAD1-576F6E041325}" type="pres">
      <dgm:prSet presAssocID="{A141097B-392B-40B8-A788-834FE6C46899}" presName="composite" presStyleCnt="0"/>
      <dgm:spPr/>
    </dgm:pt>
    <dgm:pt modelId="{51506234-3893-4BE8-9DB7-BAABD53F3FB0}" type="pres">
      <dgm:prSet presAssocID="{A141097B-392B-40B8-A788-834FE6C46899}" presName="LShape" presStyleLbl="alignNode1" presStyleIdx="6" presStyleCnt="7" custScaleX="125941" custLinFactNeighborX="-11958" custLinFactNeighborY="-736"/>
      <dgm:spPr>
        <a:ln>
          <a:noFill/>
        </a:ln>
      </dgm:spPr>
    </dgm:pt>
    <dgm:pt modelId="{6C97031F-C983-44F6-831F-3D8278AD9547}" type="pres">
      <dgm:prSet presAssocID="{A141097B-392B-40B8-A788-834FE6C46899}" presName="ParentText" presStyleLbl="revTx" presStyleIdx="3" presStyleCnt="4" custScaleX="120985" custLinFactNeighborX="-16382" custLinFactNeighborY="-564">
        <dgm:presLayoutVars>
          <dgm:chMax val="0"/>
          <dgm:chPref val="0"/>
          <dgm:bulletEnabled val="1"/>
        </dgm:presLayoutVars>
      </dgm:prSet>
      <dgm:spPr/>
    </dgm:pt>
  </dgm:ptLst>
  <dgm:cxnLst>
    <dgm:cxn modelId="{CF8CFF16-4B3E-43BA-8B82-2AFC1D765C2C}" srcId="{D9D23E16-1790-4ACB-ADF2-3D06E7237563}" destId="{AB168844-C440-4016-9A65-B019C5FDCC29}" srcOrd="2" destOrd="0" parTransId="{A6D743B1-8038-4086-8644-6003DB25710D}" sibTransId="{784FA4DC-81D8-445B-9001-78F4EA41B479}"/>
    <dgm:cxn modelId="{2A60441A-DDAC-4263-8712-628C29E447E7}" type="presOf" srcId="{06359E1F-D2E9-463B-BD88-86BACAAA9BFB}" destId="{3F7C8211-6739-43C8-A806-5745A2BA6325}" srcOrd="0" destOrd="0" presId="urn:microsoft.com/office/officeart/2009/3/layout/StepUpProcess"/>
    <dgm:cxn modelId="{E34B5A33-DD01-45EE-BBA3-77DB28C0EB06}" srcId="{D9D23E16-1790-4ACB-ADF2-3D06E7237563}" destId="{C0E7B6A7-E055-473A-9A19-F44F58423CFC}" srcOrd="1" destOrd="0" parTransId="{6D210BE9-C365-4716-95EF-AB05AC14584F}" sibTransId="{BF3B7C81-819A-43BA-B537-2727BBA1BA63}"/>
    <dgm:cxn modelId="{1E0BFA54-5DC9-47B9-9B49-11B5B3DEB16F}" srcId="{D9D23E16-1790-4ACB-ADF2-3D06E7237563}" destId="{A141097B-392B-40B8-A788-834FE6C46899}" srcOrd="3" destOrd="0" parTransId="{D35261A9-1268-4B11-8B7B-A0A22BD01B21}" sibTransId="{3C3BD572-38EC-482B-AFE7-4318C275A251}"/>
    <dgm:cxn modelId="{A5DCF7CB-7A28-4BBE-BC43-7BCB86DCF2CA}" type="presOf" srcId="{AB168844-C440-4016-9A65-B019C5FDCC29}" destId="{E1E8C622-42B8-45A9-9AE9-442A7995F30D}" srcOrd="0" destOrd="0" presId="urn:microsoft.com/office/officeart/2009/3/layout/StepUpProcess"/>
    <dgm:cxn modelId="{2B7E76D0-8901-4E87-8876-ACA9ABABD016}" type="presOf" srcId="{A141097B-392B-40B8-A788-834FE6C46899}" destId="{6C97031F-C983-44F6-831F-3D8278AD9547}" srcOrd="0" destOrd="0" presId="urn:microsoft.com/office/officeart/2009/3/layout/StepUpProcess"/>
    <dgm:cxn modelId="{530962DE-8C54-4E58-ACD8-FCD8DBC18893}" type="presOf" srcId="{D9D23E16-1790-4ACB-ADF2-3D06E7237563}" destId="{52843B9B-9188-4638-ADB3-C3BC5D49A273}" srcOrd="0" destOrd="0" presId="urn:microsoft.com/office/officeart/2009/3/layout/StepUpProcess"/>
    <dgm:cxn modelId="{BBB973DF-3222-4B29-B11F-7120C5EAD832}" srcId="{D9D23E16-1790-4ACB-ADF2-3D06E7237563}" destId="{06359E1F-D2E9-463B-BD88-86BACAAA9BFB}" srcOrd="0" destOrd="0" parTransId="{E7949950-C4FA-4D1B-9D33-288579374423}" sibTransId="{4A7A5FD6-DE5B-4C45-8F91-161D0E5A7E62}"/>
    <dgm:cxn modelId="{F8C2B6E9-0280-4339-8B03-3BF20D35FD39}" type="presOf" srcId="{C0E7B6A7-E055-473A-9A19-F44F58423CFC}" destId="{1729F92F-3ED8-43A7-98A8-DCAF3ACE52FF}" srcOrd="0" destOrd="0" presId="urn:microsoft.com/office/officeart/2009/3/layout/StepUpProcess"/>
    <dgm:cxn modelId="{0EF7BBDC-B4D3-45E6-94CC-CF3B366CA4D9}" type="presParOf" srcId="{52843B9B-9188-4638-ADB3-C3BC5D49A273}" destId="{A929A5E7-AF53-4836-97A9-6E471490FC6F}" srcOrd="0" destOrd="0" presId="urn:microsoft.com/office/officeart/2009/3/layout/StepUpProcess"/>
    <dgm:cxn modelId="{C831696A-2D4A-4DEE-89B5-2E58C73AE9FA}" type="presParOf" srcId="{A929A5E7-AF53-4836-97A9-6E471490FC6F}" destId="{AB1AC986-0773-4492-8C76-243A393987D5}" srcOrd="0" destOrd="0" presId="urn:microsoft.com/office/officeart/2009/3/layout/StepUpProcess"/>
    <dgm:cxn modelId="{91666ECB-64F3-44EF-A42D-B567FA062036}" type="presParOf" srcId="{A929A5E7-AF53-4836-97A9-6E471490FC6F}" destId="{3F7C8211-6739-43C8-A806-5745A2BA6325}" srcOrd="1" destOrd="0" presId="urn:microsoft.com/office/officeart/2009/3/layout/StepUpProcess"/>
    <dgm:cxn modelId="{984731DB-B92D-495B-8ED3-71EE40A95A17}" type="presParOf" srcId="{A929A5E7-AF53-4836-97A9-6E471490FC6F}" destId="{0BD691D5-BAD1-4F5F-BDD2-EB8AB2E59133}" srcOrd="2" destOrd="0" presId="urn:microsoft.com/office/officeart/2009/3/layout/StepUpProcess"/>
    <dgm:cxn modelId="{B13136B2-2A07-4B09-B740-2B5BDE53B45E}" type="presParOf" srcId="{52843B9B-9188-4638-ADB3-C3BC5D49A273}" destId="{5B41CF74-EEB1-4683-9C95-F90B694A09B6}" srcOrd="1" destOrd="0" presId="urn:microsoft.com/office/officeart/2009/3/layout/StepUpProcess"/>
    <dgm:cxn modelId="{935F84D1-6BA9-4A4F-A1E4-31703010F1B6}" type="presParOf" srcId="{5B41CF74-EEB1-4683-9C95-F90B694A09B6}" destId="{AF93244C-399F-4D12-9A5F-92F4432CD867}" srcOrd="0" destOrd="0" presId="urn:microsoft.com/office/officeart/2009/3/layout/StepUpProcess"/>
    <dgm:cxn modelId="{0CC74636-A540-48BD-9F18-E93A87889F5F}" type="presParOf" srcId="{52843B9B-9188-4638-ADB3-C3BC5D49A273}" destId="{151857BC-249A-4BE6-B45F-1AA7EC939E21}" srcOrd="2" destOrd="0" presId="urn:microsoft.com/office/officeart/2009/3/layout/StepUpProcess"/>
    <dgm:cxn modelId="{858D7082-CFE7-4D93-9E57-8AFE0650B8DD}" type="presParOf" srcId="{151857BC-249A-4BE6-B45F-1AA7EC939E21}" destId="{7D36DF02-EFAD-4D74-9B81-8EB779FB343B}" srcOrd="0" destOrd="0" presId="urn:microsoft.com/office/officeart/2009/3/layout/StepUpProcess"/>
    <dgm:cxn modelId="{9D1CB99A-7A29-4542-8A6A-DA53E8CC62DE}" type="presParOf" srcId="{151857BC-249A-4BE6-B45F-1AA7EC939E21}" destId="{1729F92F-3ED8-43A7-98A8-DCAF3ACE52FF}" srcOrd="1" destOrd="0" presId="urn:microsoft.com/office/officeart/2009/3/layout/StepUpProcess"/>
    <dgm:cxn modelId="{738A43DD-D3AB-41F5-A264-DE704506228B}" type="presParOf" srcId="{151857BC-249A-4BE6-B45F-1AA7EC939E21}" destId="{BCEEF6BE-A01E-4D27-9138-C2B7BFE78C49}" srcOrd="2" destOrd="0" presId="urn:microsoft.com/office/officeart/2009/3/layout/StepUpProcess"/>
    <dgm:cxn modelId="{BA4CFADA-DD99-4181-A573-E28F6E66BFA7}" type="presParOf" srcId="{52843B9B-9188-4638-ADB3-C3BC5D49A273}" destId="{B9EAEC6B-DB0B-4F1A-8F5B-5A38B6B91E03}" srcOrd="3" destOrd="0" presId="urn:microsoft.com/office/officeart/2009/3/layout/StepUpProcess"/>
    <dgm:cxn modelId="{9EC17FEE-6C26-48A0-92EA-B6F4822FA266}" type="presParOf" srcId="{B9EAEC6B-DB0B-4F1A-8F5B-5A38B6B91E03}" destId="{B7C2F2E4-AF3D-4FFE-9257-2BC962026B21}" srcOrd="0" destOrd="0" presId="urn:microsoft.com/office/officeart/2009/3/layout/StepUpProcess"/>
    <dgm:cxn modelId="{4954FAC2-7E3C-431C-A6EA-999E2A74932A}" type="presParOf" srcId="{52843B9B-9188-4638-ADB3-C3BC5D49A273}" destId="{D6E7F23C-A3DD-465A-BE66-72BAE33B75D0}" srcOrd="4" destOrd="0" presId="urn:microsoft.com/office/officeart/2009/3/layout/StepUpProcess"/>
    <dgm:cxn modelId="{CB757361-2589-4283-A98E-CDCFC08C764D}" type="presParOf" srcId="{D6E7F23C-A3DD-465A-BE66-72BAE33B75D0}" destId="{B3F9E703-8510-4CC5-A8E9-72D57CD0B0CA}" srcOrd="0" destOrd="0" presId="urn:microsoft.com/office/officeart/2009/3/layout/StepUpProcess"/>
    <dgm:cxn modelId="{EE30756C-AEC2-4DC3-8BCE-E6F549DEC70F}" type="presParOf" srcId="{D6E7F23C-A3DD-465A-BE66-72BAE33B75D0}" destId="{E1E8C622-42B8-45A9-9AE9-442A7995F30D}" srcOrd="1" destOrd="0" presId="urn:microsoft.com/office/officeart/2009/3/layout/StepUpProcess"/>
    <dgm:cxn modelId="{BD5197E6-9EF8-4F20-B102-C748E4EFFB1B}" type="presParOf" srcId="{D6E7F23C-A3DD-465A-BE66-72BAE33B75D0}" destId="{DD8971DB-74FF-4C2A-84F0-61F2ED259B76}" srcOrd="2" destOrd="0" presId="urn:microsoft.com/office/officeart/2009/3/layout/StepUpProcess"/>
    <dgm:cxn modelId="{E292C9FC-980E-4F4E-A848-680A8C8BACA0}" type="presParOf" srcId="{52843B9B-9188-4638-ADB3-C3BC5D49A273}" destId="{188B3E9C-03B3-4BBF-AF1D-8A8FF69C2112}" srcOrd="5" destOrd="0" presId="urn:microsoft.com/office/officeart/2009/3/layout/StepUpProcess"/>
    <dgm:cxn modelId="{89C9AF39-5A0A-48C3-A6AE-C7D49BF5683C}" type="presParOf" srcId="{188B3E9C-03B3-4BBF-AF1D-8A8FF69C2112}" destId="{BFEBDF22-461E-4A36-864E-EE95A664853D}" srcOrd="0" destOrd="0" presId="urn:microsoft.com/office/officeart/2009/3/layout/StepUpProcess"/>
    <dgm:cxn modelId="{8203209E-87AF-4D61-8A69-FE5A7160F3D5}" type="presParOf" srcId="{52843B9B-9188-4638-ADB3-C3BC5D49A273}" destId="{91F794F0-6433-4FED-AAD1-576F6E041325}" srcOrd="6" destOrd="0" presId="urn:microsoft.com/office/officeart/2009/3/layout/StepUpProcess"/>
    <dgm:cxn modelId="{F26133D5-71B5-44A4-A2A6-82D01E20E7D3}" type="presParOf" srcId="{91F794F0-6433-4FED-AAD1-576F6E041325}" destId="{51506234-3893-4BE8-9DB7-BAABD53F3FB0}" srcOrd="0" destOrd="0" presId="urn:microsoft.com/office/officeart/2009/3/layout/StepUpProcess"/>
    <dgm:cxn modelId="{F19A81F7-952A-4FAF-B436-81AA09B0AFE3}" type="presParOf" srcId="{91F794F0-6433-4FED-AAD1-576F6E041325}" destId="{6C97031F-C983-44F6-831F-3D8278AD954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AC986-0773-4492-8C76-243A393987D5}">
      <dsp:nvSpPr>
        <dsp:cNvPr id="0" name=""/>
        <dsp:cNvSpPr/>
      </dsp:nvSpPr>
      <dsp:spPr>
        <a:xfrm rot="5400000">
          <a:off x="590183" y="2513611"/>
          <a:ext cx="1224452" cy="2402064"/>
        </a:xfrm>
        <a:prstGeom prst="corner">
          <a:avLst>
            <a:gd name="adj1" fmla="val 16120"/>
            <a:gd name="adj2" fmla="val 16110"/>
          </a:avLst>
        </a:prstGeom>
        <a:solidFill>
          <a:srgbClr val="00B0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7C8211-6739-43C8-A806-5745A2BA6325}">
      <dsp:nvSpPr>
        <dsp:cNvPr id="0" name=""/>
        <dsp:cNvSpPr/>
      </dsp:nvSpPr>
      <dsp:spPr>
        <a:xfrm>
          <a:off x="179030" y="3328957"/>
          <a:ext cx="2565105" cy="161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Self Advocacy </a:t>
          </a:r>
        </a:p>
        <a:p>
          <a:pPr marL="0" lvl="0" indent="0" algn="l" defTabSz="889000">
            <a:lnSpc>
              <a:spcPct val="90000"/>
            </a:lnSpc>
            <a:spcBef>
              <a:spcPct val="0"/>
            </a:spcBef>
            <a:spcAft>
              <a:spcPct val="35000"/>
            </a:spcAft>
            <a:buNone/>
          </a:pPr>
          <a:r>
            <a:rPr lang="en-US" sz="1400" kern="1200" dirty="0"/>
            <a:t>(self actualization, effective individual advocacy)</a:t>
          </a:r>
        </a:p>
      </dsp:txBody>
      <dsp:txXfrm>
        <a:off x="179030" y="3328957"/>
        <a:ext cx="2565105" cy="1612369"/>
      </dsp:txXfrm>
    </dsp:sp>
    <dsp:sp modelId="{0BD691D5-BAD1-4F5F-BDD2-EB8AB2E59133}">
      <dsp:nvSpPr>
        <dsp:cNvPr id="0" name=""/>
        <dsp:cNvSpPr/>
      </dsp:nvSpPr>
      <dsp:spPr>
        <a:xfrm>
          <a:off x="1941246" y="2619667"/>
          <a:ext cx="347062" cy="347062"/>
        </a:xfrm>
        <a:prstGeom prst="triangle">
          <a:avLst>
            <a:gd name="adj" fmla="val 100000"/>
          </a:avLst>
        </a:prstGeom>
        <a:solidFill>
          <a:srgbClr val="3F5891"/>
        </a:solidFill>
        <a:ln w="25400" cap="flat" cmpd="sng" algn="ctr">
          <a:solidFill>
            <a:srgbClr val="3F5891"/>
          </a:solidFill>
          <a:prstDash val="solid"/>
        </a:ln>
        <a:effectLst/>
      </dsp:spPr>
      <dsp:style>
        <a:lnRef idx="2">
          <a:scrgbClr r="0" g="0" b="0"/>
        </a:lnRef>
        <a:fillRef idx="1">
          <a:scrgbClr r="0" g="0" b="0"/>
        </a:fillRef>
        <a:effectRef idx="0">
          <a:scrgbClr r="0" g="0" b="0"/>
        </a:effectRef>
        <a:fontRef idx="minor">
          <a:schemeClr val="lt1"/>
        </a:fontRef>
      </dsp:style>
    </dsp:sp>
    <dsp:sp modelId="{7D36DF02-EFAD-4D74-9B81-8EB779FB343B}">
      <dsp:nvSpPr>
        <dsp:cNvPr id="0" name=""/>
        <dsp:cNvSpPr/>
      </dsp:nvSpPr>
      <dsp:spPr>
        <a:xfrm rot="5400000">
          <a:off x="3356985" y="1887940"/>
          <a:ext cx="1184143" cy="2591773"/>
        </a:xfrm>
        <a:prstGeom prst="corner">
          <a:avLst>
            <a:gd name="adj1" fmla="val 16120"/>
            <a:gd name="adj2" fmla="val 16110"/>
          </a:avLst>
        </a:prstGeom>
        <a:solidFill>
          <a:srgbClr val="E71D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29F92F-3ED8-43A7-98A8-DCAF3ACE52FF}">
      <dsp:nvSpPr>
        <dsp:cNvPr id="0" name=""/>
        <dsp:cNvSpPr/>
      </dsp:nvSpPr>
      <dsp:spPr>
        <a:xfrm>
          <a:off x="2853628" y="2784285"/>
          <a:ext cx="2245375" cy="161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System Advocacy</a:t>
          </a:r>
        </a:p>
        <a:p>
          <a:pPr marL="0" lvl="0" indent="0" algn="l" defTabSz="889000">
            <a:lnSpc>
              <a:spcPct val="90000"/>
            </a:lnSpc>
            <a:spcBef>
              <a:spcPct val="0"/>
            </a:spcBef>
            <a:spcAft>
              <a:spcPct val="35000"/>
            </a:spcAft>
            <a:buNone/>
          </a:pPr>
          <a:r>
            <a:rPr lang="en-US" sz="1400" kern="1200" dirty="0"/>
            <a:t>(Family Champions, Collaboratives, Regional Advisory Council, etc.)</a:t>
          </a:r>
        </a:p>
      </dsp:txBody>
      <dsp:txXfrm>
        <a:off x="2853628" y="2784285"/>
        <a:ext cx="2245375" cy="1612369"/>
      </dsp:txXfrm>
    </dsp:sp>
    <dsp:sp modelId="{BCEEF6BE-A01E-4D27-9138-C2B7BFE78C49}">
      <dsp:nvSpPr>
        <dsp:cNvPr id="0" name=""/>
        <dsp:cNvSpPr/>
      </dsp:nvSpPr>
      <dsp:spPr>
        <a:xfrm>
          <a:off x="4896152" y="2089195"/>
          <a:ext cx="347062" cy="347062"/>
        </a:xfrm>
        <a:prstGeom prst="triangle">
          <a:avLst>
            <a:gd name="adj" fmla="val 100000"/>
          </a:avLst>
        </a:prstGeom>
        <a:solidFill>
          <a:srgbClr val="3F5891"/>
        </a:solidFill>
        <a:ln w="25400" cap="flat" cmpd="sng" algn="ctr">
          <a:solidFill>
            <a:srgbClr val="3F5891"/>
          </a:solidFill>
          <a:prstDash val="solid"/>
        </a:ln>
        <a:effectLst/>
      </dsp:spPr>
      <dsp:style>
        <a:lnRef idx="2">
          <a:scrgbClr r="0" g="0" b="0"/>
        </a:lnRef>
        <a:fillRef idx="1">
          <a:scrgbClr r="0" g="0" b="0"/>
        </a:fillRef>
        <a:effectRef idx="0">
          <a:scrgbClr r="0" g="0" b="0"/>
        </a:effectRef>
        <a:fontRef idx="minor">
          <a:schemeClr val="lt1"/>
        </a:fontRef>
      </dsp:style>
    </dsp:sp>
    <dsp:sp modelId="{B3F9E703-8510-4CC5-A8E9-72D57CD0B0CA}">
      <dsp:nvSpPr>
        <dsp:cNvPr id="0" name=""/>
        <dsp:cNvSpPr/>
      </dsp:nvSpPr>
      <dsp:spPr>
        <a:xfrm rot="5400000">
          <a:off x="6097618" y="1485669"/>
          <a:ext cx="1224452" cy="2229084"/>
        </a:xfrm>
        <a:prstGeom prst="corner">
          <a:avLst>
            <a:gd name="adj1" fmla="val 16120"/>
            <a:gd name="adj2" fmla="val 16110"/>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E8C622-42B8-45A9-9AE9-442A7995F30D}">
      <dsp:nvSpPr>
        <dsp:cNvPr id="0" name=""/>
        <dsp:cNvSpPr/>
      </dsp:nvSpPr>
      <dsp:spPr>
        <a:xfrm>
          <a:off x="5806405" y="2198788"/>
          <a:ext cx="2086761" cy="161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Workforce</a:t>
          </a:r>
        </a:p>
        <a:p>
          <a:pPr marL="0" lvl="0" indent="0" algn="l" defTabSz="889000">
            <a:lnSpc>
              <a:spcPct val="90000"/>
            </a:lnSpc>
            <a:spcBef>
              <a:spcPct val="0"/>
            </a:spcBef>
            <a:spcAft>
              <a:spcPct val="35000"/>
            </a:spcAft>
            <a:buNone/>
          </a:pPr>
          <a:r>
            <a:rPr lang="en-US" sz="1400" kern="1200" dirty="0"/>
            <a:t>(Peers, Care Coordinators, Social Workers, Family Systems Managers, etc.)</a:t>
          </a:r>
        </a:p>
      </dsp:txBody>
      <dsp:txXfrm>
        <a:off x="5806405" y="2198788"/>
        <a:ext cx="2086761" cy="1612369"/>
      </dsp:txXfrm>
    </dsp:sp>
    <dsp:sp modelId="{DD8971DB-74FF-4C2A-84F0-61F2ED259B76}">
      <dsp:nvSpPr>
        <dsp:cNvPr id="0" name=""/>
        <dsp:cNvSpPr/>
      </dsp:nvSpPr>
      <dsp:spPr>
        <a:xfrm>
          <a:off x="7422429" y="1505151"/>
          <a:ext cx="347062" cy="347062"/>
        </a:xfrm>
        <a:prstGeom prst="triangle">
          <a:avLst>
            <a:gd name="adj" fmla="val 100000"/>
          </a:avLst>
        </a:prstGeom>
        <a:solidFill>
          <a:srgbClr val="3F5891"/>
        </a:solidFill>
        <a:ln w="25400" cap="flat" cmpd="sng" algn="ctr">
          <a:solidFill>
            <a:srgbClr val="3F5891"/>
          </a:solidFill>
          <a:prstDash val="solid"/>
        </a:ln>
        <a:effectLst/>
      </dsp:spPr>
      <dsp:style>
        <a:lnRef idx="2">
          <a:scrgbClr r="0" g="0" b="0"/>
        </a:lnRef>
        <a:fillRef idx="1">
          <a:scrgbClr r="0" g="0" b="0"/>
        </a:fillRef>
        <a:effectRef idx="0">
          <a:scrgbClr r="0" g="0" b="0"/>
        </a:effectRef>
        <a:fontRef idx="minor">
          <a:schemeClr val="lt1"/>
        </a:fontRef>
      </dsp:style>
    </dsp:sp>
    <dsp:sp modelId="{51506234-3893-4BE8-9DB7-BAABD53F3FB0}">
      <dsp:nvSpPr>
        <dsp:cNvPr id="0" name=""/>
        <dsp:cNvSpPr/>
      </dsp:nvSpPr>
      <dsp:spPr>
        <a:xfrm rot="5400000">
          <a:off x="8819398" y="750984"/>
          <a:ext cx="1224452" cy="2565999"/>
        </a:xfrm>
        <a:prstGeom prst="corner">
          <a:avLst>
            <a:gd name="adj1" fmla="val 16120"/>
            <a:gd name="adj2" fmla="val 1611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97031F-C983-44F6-831F-3D8278AD9547}">
      <dsp:nvSpPr>
        <dsp:cNvPr id="0" name=""/>
        <dsp:cNvSpPr/>
      </dsp:nvSpPr>
      <dsp:spPr>
        <a:xfrm>
          <a:off x="8364308" y="1623933"/>
          <a:ext cx="2225436" cy="161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Public Service</a:t>
          </a:r>
        </a:p>
        <a:p>
          <a:pPr marL="0" lvl="0" indent="0" algn="l" defTabSz="889000">
            <a:lnSpc>
              <a:spcPct val="90000"/>
            </a:lnSpc>
            <a:spcBef>
              <a:spcPct val="0"/>
            </a:spcBef>
            <a:spcAft>
              <a:spcPct val="35000"/>
            </a:spcAft>
            <a:buNone/>
          </a:pPr>
          <a:r>
            <a:rPr lang="en-US" sz="1200" kern="1200" dirty="0"/>
            <a:t>(Town/City Council, Board of Ed, Mayor, Legislative, etc.) </a:t>
          </a:r>
        </a:p>
      </dsp:txBody>
      <dsp:txXfrm>
        <a:off x="8364308" y="1623933"/>
        <a:ext cx="2225436" cy="161236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svg"/><Relationship Id="rId7" Type="http://schemas.openxmlformats.org/officeDocument/2006/relationships/diagramLayout" Target="../diagrams/layout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3.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5000"/>
            </a:blip>
            <a:stretch>
              <a:fillRect t="-9259" b="-9259"/>
            </a:stretch>
          </a:blipFill>
        </p:spPr>
        <p:txBody>
          <a:bodyPr/>
          <a:lstStyle/>
          <a:p>
            <a:endParaRPr lang="en-US"/>
          </a:p>
        </p:txBody>
      </p:sp>
      <p:grpSp>
        <p:nvGrpSpPr>
          <p:cNvPr id="3" name="Group 3"/>
          <p:cNvGrpSpPr/>
          <p:nvPr/>
        </p:nvGrpSpPr>
        <p:grpSpPr>
          <a:xfrm rot="-1801313">
            <a:off x="7944412" y="2305957"/>
            <a:ext cx="1603602" cy="9552208"/>
            <a:chOff x="0" y="0"/>
            <a:chExt cx="422348" cy="2515808"/>
          </a:xfrm>
        </p:grpSpPr>
        <p:sp>
          <p:nvSpPr>
            <p:cNvPr id="4" name="Freeform 4"/>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FFBC00"/>
            </a:solidFill>
          </p:spPr>
          <p:txBody>
            <a:bodyPr/>
            <a:lstStyle/>
            <a:p>
              <a:endParaRPr lang="en-US"/>
            </a:p>
          </p:txBody>
        </p:sp>
        <p:sp>
          <p:nvSpPr>
            <p:cNvPr id="5" name="TextBox 5"/>
            <p:cNvSpPr txBox="1"/>
            <p:nvPr/>
          </p:nvSpPr>
          <p:spPr>
            <a:xfrm>
              <a:off x="0" y="-57150"/>
              <a:ext cx="422348" cy="2572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801313">
            <a:off x="16945529" y="-2609268"/>
            <a:ext cx="1603602" cy="5817991"/>
            <a:chOff x="0" y="0"/>
            <a:chExt cx="422348" cy="1532310"/>
          </a:xfrm>
        </p:grpSpPr>
        <p:sp>
          <p:nvSpPr>
            <p:cNvPr id="7" name="Freeform 7"/>
            <p:cNvSpPr/>
            <p:nvPr/>
          </p:nvSpPr>
          <p:spPr>
            <a:xfrm>
              <a:off x="0" y="0"/>
              <a:ext cx="422348" cy="1532310"/>
            </a:xfrm>
            <a:custGeom>
              <a:avLst/>
              <a:gdLst/>
              <a:ahLst/>
              <a:cxnLst/>
              <a:rect l="l" t="t" r="r" b="b"/>
              <a:pathLst>
                <a:path w="422348" h="1532310">
                  <a:moveTo>
                    <a:pt x="0" y="0"/>
                  </a:moveTo>
                  <a:lnTo>
                    <a:pt x="422348" y="0"/>
                  </a:lnTo>
                  <a:lnTo>
                    <a:pt x="422348" y="1532310"/>
                  </a:lnTo>
                  <a:lnTo>
                    <a:pt x="0" y="1532310"/>
                  </a:lnTo>
                  <a:close/>
                </a:path>
              </a:pathLst>
            </a:custGeom>
            <a:solidFill>
              <a:srgbClr val="FFBC00"/>
            </a:solidFill>
          </p:spPr>
          <p:txBody>
            <a:bodyPr/>
            <a:lstStyle/>
            <a:p>
              <a:endParaRPr lang="en-US"/>
            </a:p>
          </p:txBody>
        </p:sp>
        <p:sp>
          <p:nvSpPr>
            <p:cNvPr id="8" name="TextBox 8"/>
            <p:cNvSpPr txBox="1"/>
            <p:nvPr/>
          </p:nvSpPr>
          <p:spPr>
            <a:xfrm>
              <a:off x="0" y="-57150"/>
              <a:ext cx="422348" cy="158946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323218">
            <a:off x="-260294" y="-2499941"/>
            <a:ext cx="9329309" cy="13900928"/>
            <a:chOff x="0" y="0"/>
            <a:chExt cx="640025" cy="953655"/>
          </a:xfrm>
        </p:grpSpPr>
        <p:sp>
          <p:nvSpPr>
            <p:cNvPr id="10" name="Freeform 10"/>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solidFill>
              <a:srgbClr val="003D60"/>
            </a:solidFill>
          </p:spPr>
          <p:txBody>
            <a:bodyPr/>
            <a:lstStyle/>
            <a:p>
              <a:endParaRPr lang="en-US"/>
            </a:p>
          </p:txBody>
        </p:sp>
        <p:sp>
          <p:nvSpPr>
            <p:cNvPr id="11" name="TextBox 11"/>
            <p:cNvSpPr txBox="1"/>
            <p:nvPr/>
          </p:nvSpPr>
          <p:spPr>
            <a:xfrm>
              <a:off x="101600" y="-57150"/>
              <a:ext cx="436825" cy="101080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7234808">
            <a:off x="-545671" y="4853273"/>
            <a:ext cx="16230600" cy="770953"/>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3">
              <a:alphaModFix amt="52000"/>
            </a:blip>
            <a:stretch>
              <a:fillRect/>
            </a:stretch>
          </a:blipFill>
        </p:spPr>
        <p:txBody>
          <a:bodyPr/>
          <a:lstStyle/>
          <a:p>
            <a:endParaRPr lang="en-US"/>
          </a:p>
        </p:txBody>
      </p:sp>
      <p:grpSp>
        <p:nvGrpSpPr>
          <p:cNvPr id="13" name="Group 13"/>
          <p:cNvGrpSpPr/>
          <p:nvPr/>
        </p:nvGrpSpPr>
        <p:grpSpPr>
          <a:xfrm>
            <a:off x="0" y="0"/>
            <a:ext cx="10341615" cy="10508652"/>
            <a:chOff x="0" y="0"/>
            <a:chExt cx="5765800" cy="5858929"/>
          </a:xfrm>
        </p:grpSpPr>
        <p:sp>
          <p:nvSpPr>
            <p:cNvPr id="14" name="Freeform 14"/>
            <p:cNvSpPr/>
            <p:nvPr/>
          </p:nvSpPr>
          <p:spPr>
            <a:xfrm>
              <a:off x="0" y="0"/>
              <a:ext cx="5765800" cy="5858891"/>
            </a:xfrm>
            <a:custGeom>
              <a:avLst/>
              <a:gdLst/>
              <a:ahLst/>
              <a:cxnLst/>
              <a:rect l="l" t="t" r="r" b="b"/>
              <a:pathLst>
                <a:path w="5765800" h="5858891">
                  <a:moveTo>
                    <a:pt x="0" y="0"/>
                  </a:moveTo>
                  <a:lnTo>
                    <a:pt x="0" y="5858891"/>
                  </a:lnTo>
                  <a:lnTo>
                    <a:pt x="5765800" y="5858891"/>
                  </a:lnTo>
                  <a:lnTo>
                    <a:pt x="2235200" y="0"/>
                  </a:lnTo>
                  <a:close/>
                </a:path>
              </a:pathLst>
            </a:custGeom>
            <a:blipFill>
              <a:blip r:embed="rId4"/>
              <a:stretch>
                <a:fillRect l="-35611" r="-16810"/>
              </a:stretch>
            </a:blipFill>
          </p:spPr>
          <p:txBody>
            <a:bodyPr/>
            <a:lstStyle/>
            <a:p>
              <a:endParaRPr lang="en-US"/>
            </a:p>
          </p:txBody>
        </p:sp>
      </p:grpSp>
      <p:grpSp>
        <p:nvGrpSpPr>
          <p:cNvPr id="15" name="Group 15"/>
          <p:cNvGrpSpPr/>
          <p:nvPr/>
        </p:nvGrpSpPr>
        <p:grpSpPr>
          <a:xfrm rot="-1801313">
            <a:off x="-1212776" y="4436810"/>
            <a:ext cx="2060748" cy="7889373"/>
            <a:chOff x="0" y="0"/>
            <a:chExt cx="542748" cy="2077860"/>
          </a:xfrm>
        </p:grpSpPr>
        <p:sp>
          <p:nvSpPr>
            <p:cNvPr id="16" name="Freeform 16"/>
            <p:cNvSpPr/>
            <p:nvPr/>
          </p:nvSpPr>
          <p:spPr>
            <a:xfrm>
              <a:off x="0" y="0"/>
              <a:ext cx="542748" cy="2077860"/>
            </a:xfrm>
            <a:custGeom>
              <a:avLst/>
              <a:gdLst/>
              <a:ahLst/>
              <a:cxnLst/>
              <a:rect l="l" t="t" r="r" b="b"/>
              <a:pathLst>
                <a:path w="542748" h="2077860">
                  <a:moveTo>
                    <a:pt x="0" y="0"/>
                  </a:moveTo>
                  <a:lnTo>
                    <a:pt x="542748" y="0"/>
                  </a:lnTo>
                  <a:lnTo>
                    <a:pt x="542748" y="2077860"/>
                  </a:lnTo>
                  <a:lnTo>
                    <a:pt x="0" y="2077860"/>
                  </a:lnTo>
                  <a:close/>
                </a:path>
              </a:pathLst>
            </a:custGeom>
            <a:solidFill>
              <a:srgbClr val="003D60"/>
            </a:solidFill>
          </p:spPr>
          <p:txBody>
            <a:bodyPr/>
            <a:lstStyle/>
            <a:p>
              <a:endParaRPr lang="en-US"/>
            </a:p>
          </p:txBody>
        </p:sp>
        <p:sp>
          <p:nvSpPr>
            <p:cNvPr id="17" name="TextBox 17"/>
            <p:cNvSpPr txBox="1"/>
            <p:nvPr/>
          </p:nvSpPr>
          <p:spPr>
            <a:xfrm>
              <a:off x="0" y="-57150"/>
              <a:ext cx="542748" cy="213501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5264750" y="1049410"/>
            <a:ext cx="1934056" cy="2170191"/>
          </a:xfrm>
          <a:custGeom>
            <a:avLst/>
            <a:gdLst/>
            <a:ahLst/>
            <a:cxnLst/>
            <a:rect l="l" t="t" r="r" b="b"/>
            <a:pathLst>
              <a:path w="1934056" h="2170191">
                <a:moveTo>
                  <a:pt x="0" y="0"/>
                </a:moveTo>
                <a:lnTo>
                  <a:pt x="1934056" y="0"/>
                </a:lnTo>
                <a:lnTo>
                  <a:pt x="1934056" y="2170191"/>
                </a:lnTo>
                <a:lnTo>
                  <a:pt x="0" y="2170191"/>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1936748" y="3862055"/>
            <a:ext cx="5262058" cy="1266825"/>
          </a:xfrm>
          <a:prstGeom prst="rect">
            <a:avLst/>
          </a:prstGeom>
        </p:spPr>
        <p:txBody>
          <a:bodyPr lIns="0" tIns="0" rIns="0" bIns="0" rtlCol="0" anchor="t">
            <a:spAutoFit/>
          </a:bodyPr>
          <a:lstStyle/>
          <a:p>
            <a:pPr algn="r">
              <a:lnSpc>
                <a:spcPts val="10499"/>
              </a:lnSpc>
            </a:pPr>
            <a:r>
              <a:rPr lang="en-US" sz="7499">
                <a:solidFill>
                  <a:srgbClr val="000000"/>
                </a:solidFill>
                <a:latin typeface="League Spartan Bold"/>
              </a:rPr>
              <a:t>FAVOR</a:t>
            </a:r>
          </a:p>
        </p:txBody>
      </p:sp>
      <p:sp>
        <p:nvSpPr>
          <p:cNvPr id="20" name="TextBox 20"/>
          <p:cNvSpPr txBox="1"/>
          <p:nvPr/>
        </p:nvSpPr>
        <p:spPr>
          <a:xfrm>
            <a:off x="10405621" y="5023491"/>
            <a:ext cx="6793185" cy="1266825"/>
          </a:xfrm>
          <a:prstGeom prst="rect">
            <a:avLst/>
          </a:prstGeom>
        </p:spPr>
        <p:txBody>
          <a:bodyPr lIns="0" tIns="0" rIns="0" bIns="0" rtlCol="0" anchor="t">
            <a:spAutoFit/>
          </a:bodyPr>
          <a:lstStyle/>
          <a:p>
            <a:pPr algn="r">
              <a:lnSpc>
                <a:spcPts val="10499"/>
              </a:lnSpc>
            </a:pPr>
            <a:r>
              <a:rPr lang="en-US" sz="7499">
                <a:solidFill>
                  <a:srgbClr val="003D60"/>
                </a:solidFill>
                <a:latin typeface="League Spartan Bold"/>
              </a:rPr>
              <a:t>PROGRAM </a:t>
            </a:r>
          </a:p>
        </p:txBody>
      </p:sp>
      <p:sp>
        <p:nvSpPr>
          <p:cNvPr id="21" name="TextBox 21"/>
          <p:cNvSpPr txBox="1"/>
          <p:nvPr/>
        </p:nvSpPr>
        <p:spPr>
          <a:xfrm>
            <a:off x="9816536" y="6206193"/>
            <a:ext cx="7382270" cy="1266825"/>
          </a:xfrm>
          <a:prstGeom prst="rect">
            <a:avLst/>
          </a:prstGeom>
        </p:spPr>
        <p:txBody>
          <a:bodyPr lIns="0" tIns="0" rIns="0" bIns="0" rtlCol="0" anchor="t">
            <a:spAutoFit/>
          </a:bodyPr>
          <a:lstStyle/>
          <a:p>
            <a:pPr algn="r">
              <a:lnSpc>
                <a:spcPts val="10499"/>
              </a:lnSpc>
            </a:pPr>
            <a:r>
              <a:rPr lang="en-US" sz="7499">
                <a:solidFill>
                  <a:srgbClr val="000000"/>
                </a:solidFill>
                <a:latin typeface="League Spartan Bold"/>
              </a:rPr>
              <a:t>ORIENTATION</a:t>
            </a:r>
          </a:p>
        </p:txBody>
      </p:sp>
      <p:sp>
        <p:nvSpPr>
          <p:cNvPr id="22" name="TextBox 22"/>
          <p:cNvSpPr txBox="1"/>
          <p:nvPr/>
        </p:nvSpPr>
        <p:spPr>
          <a:xfrm>
            <a:off x="12458721" y="8639833"/>
            <a:ext cx="4740085" cy="618489"/>
          </a:xfrm>
          <a:prstGeom prst="rect">
            <a:avLst/>
          </a:prstGeom>
        </p:spPr>
        <p:txBody>
          <a:bodyPr lIns="0" tIns="0" rIns="0" bIns="0" rtlCol="0" anchor="t">
            <a:spAutoFit/>
          </a:bodyPr>
          <a:lstStyle/>
          <a:p>
            <a:pPr algn="r">
              <a:lnSpc>
                <a:spcPts val="4760"/>
              </a:lnSpc>
            </a:pPr>
            <a:r>
              <a:rPr lang="en-US" sz="3400">
                <a:solidFill>
                  <a:srgbClr val="000000"/>
                </a:solidFill>
                <a:latin typeface="Poppins Bold"/>
              </a:rPr>
              <a:t>Presentation - 2024</a:t>
            </a:r>
          </a:p>
        </p:txBody>
      </p:sp>
      <p:grpSp>
        <p:nvGrpSpPr>
          <p:cNvPr id="23" name="Group 23"/>
          <p:cNvGrpSpPr/>
          <p:nvPr/>
        </p:nvGrpSpPr>
        <p:grpSpPr>
          <a:xfrm rot="-1801313">
            <a:off x="17097929" y="-2456868"/>
            <a:ext cx="1603602" cy="5817991"/>
            <a:chOff x="0" y="0"/>
            <a:chExt cx="422348" cy="1532310"/>
          </a:xfrm>
        </p:grpSpPr>
        <p:sp>
          <p:nvSpPr>
            <p:cNvPr id="24" name="Freeform 24"/>
            <p:cNvSpPr/>
            <p:nvPr/>
          </p:nvSpPr>
          <p:spPr>
            <a:xfrm>
              <a:off x="0" y="0"/>
              <a:ext cx="422348" cy="1532310"/>
            </a:xfrm>
            <a:custGeom>
              <a:avLst/>
              <a:gdLst/>
              <a:ahLst/>
              <a:cxnLst/>
              <a:rect l="l" t="t" r="r" b="b"/>
              <a:pathLst>
                <a:path w="422348" h="1532310">
                  <a:moveTo>
                    <a:pt x="0" y="0"/>
                  </a:moveTo>
                  <a:lnTo>
                    <a:pt x="422348" y="0"/>
                  </a:lnTo>
                  <a:lnTo>
                    <a:pt x="422348" y="1532310"/>
                  </a:lnTo>
                  <a:lnTo>
                    <a:pt x="0" y="1532310"/>
                  </a:lnTo>
                  <a:close/>
                </a:path>
              </a:pathLst>
            </a:custGeom>
            <a:solidFill>
              <a:srgbClr val="FFBC00"/>
            </a:solidFill>
          </p:spPr>
          <p:txBody>
            <a:bodyPr/>
            <a:lstStyle/>
            <a:p>
              <a:endParaRPr lang="en-US"/>
            </a:p>
          </p:txBody>
        </p:sp>
        <p:sp>
          <p:nvSpPr>
            <p:cNvPr id="25" name="TextBox 25"/>
            <p:cNvSpPr txBox="1"/>
            <p:nvPr/>
          </p:nvSpPr>
          <p:spPr>
            <a:xfrm>
              <a:off x="0" y="-57150"/>
              <a:ext cx="422348" cy="158946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2967085">
            <a:off x="-300571" y="-2352596"/>
            <a:ext cx="1603602" cy="5817991"/>
            <a:chOff x="0" y="0"/>
            <a:chExt cx="422348" cy="1532310"/>
          </a:xfrm>
        </p:grpSpPr>
        <p:sp>
          <p:nvSpPr>
            <p:cNvPr id="27" name="Freeform 27"/>
            <p:cNvSpPr/>
            <p:nvPr/>
          </p:nvSpPr>
          <p:spPr>
            <a:xfrm>
              <a:off x="0" y="0"/>
              <a:ext cx="422348" cy="1532310"/>
            </a:xfrm>
            <a:custGeom>
              <a:avLst/>
              <a:gdLst/>
              <a:ahLst/>
              <a:cxnLst/>
              <a:rect l="l" t="t" r="r" b="b"/>
              <a:pathLst>
                <a:path w="422348" h="1532310">
                  <a:moveTo>
                    <a:pt x="0" y="0"/>
                  </a:moveTo>
                  <a:lnTo>
                    <a:pt x="422348" y="0"/>
                  </a:lnTo>
                  <a:lnTo>
                    <a:pt x="422348" y="1532310"/>
                  </a:lnTo>
                  <a:lnTo>
                    <a:pt x="0" y="1532310"/>
                  </a:lnTo>
                  <a:close/>
                </a:path>
              </a:pathLst>
            </a:custGeom>
            <a:solidFill>
              <a:srgbClr val="FFBC00"/>
            </a:solidFill>
          </p:spPr>
          <p:txBody>
            <a:bodyPr/>
            <a:lstStyle/>
            <a:p>
              <a:endParaRPr lang="en-US"/>
            </a:p>
          </p:txBody>
        </p:sp>
        <p:sp>
          <p:nvSpPr>
            <p:cNvPr id="28" name="TextBox 28"/>
            <p:cNvSpPr txBox="1"/>
            <p:nvPr/>
          </p:nvSpPr>
          <p:spPr>
            <a:xfrm>
              <a:off x="0" y="-57150"/>
              <a:ext cx="422348" cy="158946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rot="-7234808">
            <a:off x="-393271" y="5005673"/>
            <a:ext cx="16230600" cy="770953"/>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3">
              <a:alphaModFix amt="52000"/>
            </a:blip>
            <a:stretch>
              <a:fillRect/>
            </a:stretch>
          </a:blipFill>
        </p:spPr>
        <p:txBody>
          <a:bodyPr/>
          <a:lstStyle/>
          <a:p>
            <a:endParaRPr lang="en-US"/>
          </a:p>
        </p:txBody>
      </p:sp>
      <p:sp>
        <p:nvSpPr>
          <p:cNvPr id="30" name="Freeform 30"/>
          <p:cNvSpPr/>
          <p:nvPr/>
        </p:nvSpPr>
        <p:spPr>
          <a:xfrm rot="8345278">
            <a:off x="-4556211" y="1533920"/>
            <a:ext cx="8261583" cy="770954"/>
          </a:xfrm>
          <a:custGeom>
            <a:avLst/>
            <a:gdLst/>
            <a:ahLst/>
            <a:cxnLst/>
            <a:rect l="l" t="t" r="r" b="b"/>
            <a:pathLst>
              <a:path w="8261583" h="770954">
                <a:moveTo>
                  <a:pt x="0" y="0"/>
                </a:moveTo>
                <a:lnTo>
                  <a:pt x="8261582" y="0"/>
                </a:lnTo>
                <a:lnTo>
                  <a:pt x="8261582" y="770954"/>
                </a:lnTo>
                <a:lnTo>
                  <a:pt x="0" y="770954"/>
                </a:lnTo>
                <a:lnTo>
                  <a:pt x="0" y="0"/>
                </a:lnTo>
                <a:close/>
              </a:path>
            </a:pathLst>
          </a:custGeom>
          <a:blipFill>
            <a:blip r:embed="rId3">
              <a:alphaModFix amt="52000"/>
            </a:blip>
            <a:stretch>
              <a:fillRect r="-96458"/>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5033883" y="286003"/>
            <a:ext cx="8220233" cy="1602236"/>
            <a:chOff x="0" y="0"/>
            <a:chExt cx="2780033" cy="541867"/>
          </a:xfrm>
        </p:grpSpPr>
        <p:sp>
          <p:nvSpPr>
            <p:cNvPr id="4" name="Freeform 4"/>
            <p:cNvSpPr/>
            <p:nvPr/>
          </p:nvSpPr>
          <p:spPr>
            <a:xfrm>
              <a:off x="0" y="0"/>
              <a:ext cx="2780033" cy="541867"/>
            </a:xfrm>
            <a:custGeom>
              <a:avLst/>
              <a:gdLst/>
              <a:ahLst/>
              <a:cxnLst/>
              <a:rect l="l" t="t" r="r" b="b"/>
              <a:pathLst>
                <a:path w="2780033" h="541867">
                  <a:moveTo>
                    <a:pt x="86647" y="0"/>
                  </a:moveTo>
                  <a:lnTo>
                    <a:pt x="2693386" y="0"/>
                  </a:lnTo>
                  <a:cubicBezTo>
                    <a:pt x="2716367" y="0"/>
                    <a:pt x="2738406" y="9129"/>
                    <a:pt x="2754655" y="25378"/>
                  </a:cubicBezTo>
                  <a:cubicBezTo>
                    <a:pt x="2770904" y="41628"/>
                    <a:pt x="2780033" y="63667"/>
                    <a:pt x="2780033" y="86647"/>
                  </a:cubicBezTo>
                  <a:lnTo>
                    <a:pt x="2780033" y="455220"/>
                  </a:lnTo>
                  <a:cubicBezTo>
                    <a:pt x="2780033" y="478200"/>
                    <a:pt x="2770904" y="500239"/>
                    <a:pt x="2754655" y="516488"/>
                  </a:cubicBezTo>
                  <a:cubicBezTo>
                    <a:pt x="2738406" y="532738"/>
                    <a:pt x="2716367" y="541867"/>
                    <a:pt x="2693386" y="541867"/>
                  </a:cubicBezTo>
                  <a:lnTo>
                    <a:pt x="86647" y="541867"/>
                  </a:lnTo>
                  <a:cubicBezTo>
                    <a:pt x="63667" y="541867"/>
                    <a:pt x="41628" y="532738"/>
                    <a:pt x="25378" y="516488"/>
                  </a:cubicBezTo>
                  <a:cubicBezTo>
                    <a:pt x="9129" y="500239"/>
                    <a:pt x="0" y="478200"/>
                    <a:pt x="0" y="455220"/>
                  </a:cubicBezTo>
                  <a:lnTo>
                    <a:pt x="0" y="86647"/>
                  </a:lnTo>
                  <a:cubicBezTo>
                    <a:pt x="0" y="63667"/>
                    <a:pt x="9129" y="41628"/>
                    <a:pt x="25378" y="25378"/>
                  </a:cubicBezTo>
                  <a:cubicBezTo>
                    <a:pt x="41628" y="9129"/>
                    <a:pt x="63667" y="0"/>
                    <a:pt x="86647" y="0"/>
                  </a:cubicBezTo>
                  <a:close/>
                </a:path>
              </a:pathLst>
            </a:custGeom>
            <a:solidFill>
              <a:srgbClr val="FFBC00"/>
            </a:solidFill>
          </p:spPr>
          <p:txBody>
            <a:bodyPr/>
            <a:lstStyle/>
            <a:p>
              <a:endParaRPr lang="en-US"/>
            </a:p>
          </p:txBody>
        </p:sp>
        <p:sp>
          <p:nvSpPr>
            <p:cNvPr id="5" name="TextBox 5"/>
            <p:cNvSpPr txBox="1"/>
            <p:nvPr/>
          </p:nvSpPr>
          <p:spPr>
            <a:xfrm>
              <a:off x="0" y="-57150"/>
              <a:ext cx="2780033" cy="5990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488689" y="9929856"/>
            <a:ext cx="21265378" cy="1217316"/>
            <a:chOff x="0" y="0"/>
            <a:chExt cx="5133514" cy="293863"/>
          </a:xfrm>
        </p:grpSpPr>
        <p:sp>
          <p:nvSpPr>
            <p:cNvPr id="9" name="Freeform 9"/>
            <p:cNvSpPr/>
            <p:nvPr/>
          </p:nvSpPr>
          <p:spPr>
            <a:xfrm>
              <a:off x="0" y="0"/>
              <a:ext cx="5133514" cy="293863"/>
            </a:xfrm>
            <a:custGeom>
              <a:avLst/>
              <a:gdLst/>
              <a:ahLst/>
              <a:cxnLst/>
              <a:rect l="l" t="t" r="r" b="b"/>
              <a:pathLst>
                <a:path w="5133514" h="293863">
                  <a:moveTo>
                    <a:pt x="0" y="0"/>
                  </a:moveTo>
                  <a:lnTo>
                    <a:pt x="5133514" y="0"/>
                  </a:lnTo>
                  <a:lnTo>
                    <a:pt x="5133514" y="293863"/>
                  </a:lnTo>
                  <a:lnTo>
                    <a:pt x="0" y="293863"/>
                  </a:lnTo>
                  <a:close/>
                </a:path>
              </a:pathLst>
            </a:custGeom>
            <a:solidFill>
              <a:srgbClr val="FFBC00"/>
            </a:solidFill>
          </p:spPr>
          <p:txBody>
            <a:bodyPr/>
            <a:lstStyle/>
            <a:p>
              <a:endParaRPr lang="en-US"/>
            </a:p>
          </p:txBody>
        </p:sp>
        <p:sp>
          <p:nvSpPr>
            <p:cNvPr id="10" name="TextBox 10"/>
            <p:cNvSpPr txBox="1"/>
            <p:nvPr/>
          </p:nvSpPr>
          <p:spPr>
            <a:xfrm>
              <a:off x="0" y="-57150"/>
              <a:ext cx="5133514" cy="35101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3613112" y="2029643"/>
            <a:ext cx="10839095" cy="7867571"/>
          </a:xfrm>
          <a:custGeom>
            <a:avLst/>
            <a:gdLst/>
            <a:ahLst/>
            <a:cxnLst/>
            <a:rect l="l" t="t" r="r" b="b"/>
            <a:pathLst>
              <a:path w="10839095" h="7867571">
                <a:moveTo>
                  <a:pt x="0" y="0"/>
                </a:moveTo>
                <a:lnTo>
                  <a:pt x="10839095" y="0"/>
                </a:lnTo>
                <a:lnTo>
                  <a:pt x="10839095" y="7867570"/>
                </a:lnTo>
                <a:lnTo>
                  <a:pt x="0" y="7867570"/>
                </a:lnTo>
                <a:lnTo>
                  <a:pt x="0" y="0"/>
                </a:lnTo>
                <a:close/>
              </a:path>
            </a:pathLst>
          </a:custGeom>
          <a:blipFill>
            <a:blip r:embed="rId5"/>
            <a:stretch>
              <a:fillRect t="-6980"/>
            </a:stretch>
          </a:blipFill>
        </p:spPr>
        <p:txBody>
          <a:bodyPr/>
          <a:lstStyle/>
          <a:p>
            <a:endParaRPr lang="en-US"/>
          </a:p>
        </p:txBody>
      </p:sp>
      <p:grpSp>
        <p:nvGrpSpPr>
          <p:cNvPr id="12" name="Group 12"/>
          <p:cNvGrpSpPr/>
          <p:nvPr/>
        </p:nvGrpSpPr>
        <p:grpSpPr>
          <a:xfrm>
            <a:off x="5705257" y="7741390"/>
            <a:ext cx="942070" cy="942070"/>
            <a:chOff x="0" y="0"/>
            <a:chExt cx="1256093" cy="1256093"/>
          </a:xfrm>
        </p:grpSpPr>
        <p:grpSp>
          <p:nvGrpSpPr>
            <p:cNvPr id="13" name="Group 13"/>
            <p:cNvGrpSpPr/>
            <p:nvPr/>
          </p:nvGrpSpPr>
          <p:grpSpPr>
            <a:xfrm>
              <a:off x="0" y="0"/>
              <a:ext cx="1256093" cy="1256093"/>
              <a:chOff x="0" y="0"/>
              <a:chExt cx="812800" cy="812800"/>
            </a:xfrm>
          </p:grpSpPr>
          <p:sp>
            <p:nvSpPr>
              <p:cNvPr id="14" name="Freeform 14"/>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15" name="TextBox 15"/>
              <p:cNvSpPr txBox="1"/>
              <p:nvPr/>
            </p:nvSpPr>
            <p:spPr>
              <a:xfrm>
                <a:off x="63500" y="6350"/>
                <a:ext cx="685800" cy="742950"/>
              </a:xfrm>
              <a:prstGeom prst="rect">
                <a:avLst/>
              </a:prstGeom>
            </p:spPr>
            <p:txBody>
              <a:bodyPr lIns="50800" tIns="50800" rIns="50800" bIns="50800" rtlCol="0" anchor="ctr"/>
              <a:lstStyle/>
              <a:p>
                <a:pPr algn="ctr">
                  <a:lnSpc>
                    <a:spcPts val="2660"/>
                  </a:lnSpc>
                </a:pPr>
                <a:endParaRPr/>
              </a:p>
            </p:txBody>
          </p:sp>
        </p:grpSp>
        <p:sp>
          <p:nvSpPr>
            <p:cNvPr id="16" name="TextBox 16"/>
            <p:cNvSpPr txBox="1"/>
            <p:nvPr/>
          </p:nvSpPr>
          <p:spPr>
            <a:xfrm>
              <a:off x="0" y="460031"/>
              <a:ext cx="1256093" cy="317009"/>
            </a:xfrm>
            <a:prstGeom prst="rect">
              <a:avLst/>
            </a:prstGeom>
          </p:spPr>
          <p:txBody>
            <a:bodyPr lIns="0" tIns="0" rIns="0" bIns="0" rtlCol="0" anchor="t">
              <a:spAutoFit/>
            </a:bodyPr>
            <a:lstStyle/>
            <a:p>
              <a:pPr algn="ctr">
                <a:lnSpc>
                  <a:spcPts val="1808"/>
                </a:lnSpc>
                <a:spcBef>
                  <a:spcPct val="0"/>
                </a:spcBef>
              </a:pPr>
              <a:r>
                <a:rPr lang="en-US" dirty="0">
                  <a:solidFill>
                    <a:srgbClr val="FFFFFF"/>
                  </a:solidFill>
                  <a:latin typeface="Poppins"/>
                </a:rPr>
                <a:t>KEISHA</a:t>
              </a:r>
              <a:endParaRPr lang="en-US" sz="1400" dirty="0">
                <a:solidFill>
                  <a:srgbClr val="FFFFFF"/>
                </a:solidFill>
                <a:latin typeface="Poppins"/>
              </a:endParaRPr>
            </a:p>
          </p:txBody>
        </p:sp>
      </p:grpSp>
      <p:grpSp>
        <p:nvGrpSpPr>
          <p:cNvPr id="17" name="Group 17"/>
          <p:cNvGrpSpPr/>
          <p:nvPr/>
        </p:nvGrpSpPr>
        <p:grpSpPr>
          <a:xfrm>
            <a:off x="7347397" y="6283181"/>
            <a:ext cx="942070" cy="909801"/>
            <a:chOff x="0" y="0"/>
            <a:chExt cx="1256093" cy="1213068"/>
          </a:xfrm>
        </p:grpSpPr>
        <p:grpSp>
          <p:nvGrpSpPr>
            <p:cNvPr id="18" name="Group 18"/>
            <p:cNvGrpSpPr/>
            <p:nvPr/>
          </p:nvGrpSpPr>
          <p:grpSpPr>
            <a:xfrm>
              <a:off x="0" y="0"/>
              <a:ext cx="1256093" cy="1213068"/>
              <a:chOff x="0" y="0"/>
              <a:chExt cx="812800" cy="784959"/>
            </a:xfrm>
          </p:grpSpPr>
          <p:sp>
            <p:nvSpPr>
              <p:cNvPr id="19" name="Freeform 19"/>
              <p:cNvSpPr/>
              <p:nvPr/>
            </p:nvSpPr>
            <p:spPr>
              <a:xfrm>
                <a:off x="0" y="0"/>
                <a:ext cx="812800" cy="784959"/>
              </a:xfrm>
              <a:custGeom>
                <a:avLst/>
                <a:gdLst/>
                <a:ahLst/>
                <a:cxnLst/>
                <a:rect l="l" t="t" r="r" b="b"/>
                <a:pathLst>
                  <a:path w="812800" h="784959">
                    <a:moveTo>
                      <a:pt x="574675" y="0"/>
                    </a:moveTo>
                    <a:lnTo>
                      <a:pt x="812800" y="238125"/>
                    </a:lnTo>
                    <a:lnTo>
                      <a:pt x="812800" y="546834"/>
                    </a:lnTo>
                    <a:lnTo>
                      <a:pt x="574675" y="784959"/>
                    </a:lnTo>
                    <a:lnTo>
                      <a:pt x="238125" y="784959"/>
                    </a:lnTo>
                    <a:lnTo>
                      <a:pt x="0" y="546834"/>
                    </a:lnTo>
                    <a:lnTo>
                      <a:pt x="0" y="238125"/>
                    </a:lnTo>
                    <a:lnTo>
                      <a:pt x="238125" y="0"/>
                    </a:lnTo>
                    <a:lnTo>
                      <a:pt x="574675" y="0"/>
                    </a:lnTo>
                    <a:close/>
                  </a:path>
                </a:pathLst>
              </a:custGeom>
              <a:solidFill>
                <a:srgbClr val="003D60"/>
              </a:solidFill>
            </p:spPr>
            <p:txBody>
              <a:bodyPr/>
              <a:lstStyle/>
              <a:p>
                <a:endParaRPr lang="en-US"/>
              </a:p>
            </p:txBody>
          </p:sp>
          <p:sp>
            <p:nvSpPr>
              <p:cNvPr id="20" name="TextBox 20"/>
              <p:cNvSpPr txBox="1"/>
              <p:nvPr/>
            </p:nvSpPr>
            <p:spPr>
              <a:xfrm>
                <a:off x="63500" y="6350"/>
                <a:ext cx="685800" cy="715109"/>
              </a:xfrm>
              <a:prstGeom prst="rect">
                <a:avLst/>
              </a:prstGeom>
            </p:spPr>
            <p:txBody>
              <a:bodyPr lIns="50800" tIns="50800" rIns="50800" bIns="50800" rtlCol="0" anchor="ctr"/>
              <a:lstStyle/>
              <a:p>
                <a:pPr algn="ctr">
                  <a:lnSpc>
                    <a:spcPts val="2660"/>
                  </a:lnSpc>
                </a:pPr>
                <a:endParaRPr/>
              </a:p>
            </p:txBody>
          </p:sp>
        </p:grpSp>
        <p:sp>
          <p:nvSpPr>
            <p:cNvPr id="21" name="TextBox 21"/>
            <p:cNvSpPr txBox="1"/>
            <p:nvPr/>
          </p:nvSpPr>
          <p:spPr>
            <a:xfrm>
              <a:off x="0" y="405528"/>
              <a:ext cx="1256093" cy="329833"/>
            </a:xfrm>
            <a:prstGeom prst="rect">
              <a:avLst/>
            </a:prstGeom>
          </p:spPr>
          <p:txBody>
            <a:bodyPr lIns="0" tIns="0" rIns="0" bIns="0" rtlCol="0" anchor="t">
              <a:spAutoFit/>
            </a:bodyPr>
            <a:lstStyle/>
            <a:p>
              <a:pPr algn="ctr">
                <a:lnSpc>
                  <a:spcPts val="1935"/>
                </a:lnSpc>
                <a:spcBef>
                  <a:spcPct val="0"/>
                </a:spcBef>
              </a:pPr>
              <a:r>
                <a:rPr lang="en-US" dirty="0">
                  <a:solidFill>
                    <a:srgbClr val="FFFFFF"/>
                  </a:solidFill>
                  <a:latin typeface="Poppins"/>
                </a:rPr>
                <a:t>KRISTIN</a:t>
              </a:r>
            </a:p>
          </p:txBody>
        </p:sp>
      </p:grpSp>
      <p:grpSp>
        <p:nvGrpSpPr>
          <p:cNvPr id="22" name="Group 22"/>
          <p:cNvGrpSpPr/>
          <p:nvPr/>
        </p:nvGrpSpPr>
        <p:grpSpPr>
          <a:xfrm>
            <a:off x="11760458" y="4615122"/>
            <a:ext cx="942070" cy="942070"/>
            <a:chOff x="0" y="0"/>
            <a:chExt cx="1256093" cy="1256093"/>
          </a:xfrm>
        </p:grpSpPr>
        <p:grpSp>
          <p:nvGrpSpPr>
            <p:cNvPr id="23" name="Group 23"/>
            <p:cNvGrpSpPr/>
            <p:nvPr/>
          </p:nvGrpSpPr>
          <p:grpSpPr>
            <a:xfrm>
              <a:off x="0" y="0"/>
              <a:ext cx="1256093" cy="1256093"/>
              <a:chOff x="0" y="0"/>
              <a:chExt cx="812800" cy="812800"/>
            </a:xfrm>
          </p:grpSpPr>
          <p:sp>
            <p:nvSpPr>
              <p:cNvPr id="24" name="Freeform 24"/>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25" name="TextBox 25"/>
              <p:cNvSpPr txBox="1"/>
              <p:nvPr/>
            </p:nvSpPr>
            <p:spPr>
              <a:xfrm>
                <a:off x="63500" y="6350"/>
                <a:ext cx="685800" cy="742950"/>
              </a:xfrm>
              <a:prstGeom prst="rect">
                <a:avLst/>
              </a:prstGeom>
            </p:spPr>
            <p:txBody>
              <a:bodyPr lIns="50800" tIns="50800" rIns="50800" bIns="50800" rtlCol="0" anchor="ctr"/>
              <a:lstStyle/>
              <a:p>
                <a:pPr algn="ctr">
                  <a:lnSpc>
                    <a:spcPts val="2660"/>
                  </a:lnSpc>
                </a:pPr>
                <a:endParaRPr/>
              </a:p>
            </p:txBody>
          </p:sp>
        </p:grpSp>
        <p:sp>
          <p:nvSpPr>
            <p:cNvPr id="26" name="TextBox 26"/>
            <p:cNvSpPr txBox="1"/>
            <p:nvPr/>
          </p:nvSpPr>
          <p:spPr>
            <a:xfrm>
              <a:off x="0" y="458341"/>
              <a:ext cx="1256093" cy="339409"/>
            </a:xfrm>
            <a:prstGeom prst="rect">
              <a:avLst/>
            </a:prstGeom>
          </p:spPr>
          <p:txBody>
            <a:bodyPr lIns="0" tIns="0" rIns="0" bIns="0" rtlCol="0" anchor="t">
              <a:spAutoFit/>
            </a:bodyPr>
            <a:lstStyle/>
            <a:p>
              <a:pPr algn="ctr">
                <a:lnSpc>
                  <a:spcPts val="1935"/>
                </a:lnSpc>
                <a:spcBef>
                  <a:spcPct val="0"/>
                </a:spcBef>
              </a:pPr>
              <a:r>
                <a:rPr lang="en-US" dirty="0">
                  <a:solidFill>
                    <a:srgbClr val="FFFFFF"/>
                  </a:solidFill>
                  <a:latin typeface="Poppins"/>
                </a:rPr>
                <a:t>LISA</a:t>
              </a:r>
            </a:p>
          </p:txBody>
        </p:sp>
      </p:grpSp>
      <p:grpSp>
        <p:nvGrpSpPr>
          <p:cNvPr id="27" name="Group 27"/>
          <p:cNvGrpSpPr/>
          <p:nvPr/>
        </p:nvGrpSpPr>
        <p:grpSpPr>
          <a:xfrm>
            <a:off x="5559613" y="4448059"/>
            <a:ext cx="947246" cy="942070"/>
            <a:chOff x="-6901" y="0"/>
            <a:chExt cx="1262994" cy="1256093"/>
          </a:xfrm>
        </p:grpSpPr>
        <p:grpSp>
          <p:nvGrpSpPr>
            <p:cNvPr id="28" name="Group 28"/>
            <p:cNvGrpSpPr/>
            <p:nvPr/>
          </p:nvGrpSpPr>
          <p:grpSpPr>
            <a:xfrm>
              <a:off x="0" y="0"/>
              <a:ext cx="1256093" cy="1256093"/>
              <a:chOff x="0" y="0"/>
              <a:chExt cx="812800" cy="812800"/>
            </a:xfrm>
          </p:grpSpPr>
          <p:sp>
            <p:nvSpPr>
              <p:cNvPr id="29" name="Freeform 29"/>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30" name="TextBox 30"/>
              <p:cNvSpPr txBox="1"/>
              <p:nvPr/>
            </p:nvSpPr>
            <p:spPr>
              <a:xfrm>
                <a:off x="63500" y="6350"/>
                <a:ext cx="685800" cy="742950"/>
              </a:xfrm>
              <a:prstGeom prst="rect">
                <a:avLst/>
              </a:prstGeom>
            </p:spPr>
            <p:txBody>
              <a:bodyPr lIns="50800" tIns="50800" rIns="50800" bIns="50800" rtlCol="0" anchor="ctr"/>
              <a:lstStyle/>
              <a:p>
                <a:pPr algn="ctr">
                  <a:lnSpc>
                    <a:spcPts val="2660"/>
                  </a:lnSpc>
                </a:pPr>
                <a:endParaRPr/>
              </a:p>
            </p:txBody>
          </p:sp>
        </p:grpSp>
        <p:sp>
          <p:nvSpPr>
            <p:cNvPr id="31" name="TextBox 31"/>
            <p:cNvSpPr txBox="1"/>
            <p:nvPr/>
          </p:nvSpPr>
          <p:spPr>
            <a:xfrm>
              <a:off x="-6901" y="471820"/>
              <a:ext cx="1256093" cy="329833"/>
            </a:xfrm>
            <a:prstGeom prst="rect">
              <a:avLst/>
            </a:prstGeom>
          </p:spPr>
          <p:txBody>
            <a:bodyPr lIns="0" tIns="0" rIns="0" bIns="0" rtlCol="0" anchor="t">
              <a:spAutoFit/>
            </a:bodyPr>
            <a:lstStyle/>
            <a:p>
              <a:pPr algn="ctr">
                <a:lnSpc>
                  <a:spcPts val="1935"/>
                </a:lnSpc>
                <a:spcBef>
                  <a:spcPct val="0"/>
                </a:spcBef>
              </a:pPr>
              <a:r>
                <a:rPr lang="en-US" dirty="0">
                  <a:solidFill>
                    <a:srgbClr val="FFFFFF"/>
                  </a:solidFill>
                  <a:latin typeface="Poppins"/>
                </a:rPr>
                <a:t>Patricia</a:t>
              </a:r>
            </a:p>
          </p:txBody>
        </p:sp>
      </p:grpSp>
      <p:grpSp>
        <p:nvGrpSpPr>
          <p:cNvPr id="32" name="Group 32"/>
          <p:cNvGrpSpPr/>
          <p:nvPr/>
        </p:nvGrpSpPr>
        <p:grpSpPr>
          <a:xfrm>
            <a:off x="8080197" y="3599517"/>
            <a:ext cx="942070" cy="942070"/>
            <a:chOff x="0" y="0"/>
            <a:chExt cx="1256093" cy="1256093"/>
          </a:xfrm>
        </p:grpSpPr>
        <p:grpSp>
          <p:nvGrpSpPr>
            <p:cNvPr id="33" name="Group 33"/>
            <p:cNvGrpSpPr/>
            <p:nvPr/>
          </p:nvGrpSpPr>
          <p:grpSpPr>
            <a:xfrm>
              <a:off x="0" y="0"/>
              <a:ext cx="1256093" cy="1256093"/>
              <a:chOff x="0" y="0"/>
              <a:chExt cx="812800" cy="812800"/>
            </a:xfrm>
          </p:grpSpPr>
          <p:sp>
            <p:nvSpPr>
              <p:cNvPr id="34" name="Freeform 34"/>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35" name="TextBox 35"/>
              <p:cNvSpPr txBox="1"/>
              <p:nvPr/>
            </p:nvSpPr>
            <p:spPr>
              <a:xfrm>
                <a:off x="63500" y="6350"/>
                <a:ext cx="685800" cy="742950"/>
              </a:xfrm>
              <a:prstGeom prst="rect">
                <a:avLst/>
              </a:prstGeom>
            </p:spPr>
            <p:txBody>
              <a:bodyPr lIns="50800" tIns="50800" rIns="50800" bIns="50800" rtlCol="0" anchor="ctr"/>
              <a:lstStyle/>
              <a:p>
                <a:pPr algn="ctr">
                  <a:lnSpc>
                    <a:spcPts val="2660"/>
                  </a:lnSpc>
                </a:pPr>
                <a:endParaRPr/>
              </a:p>
            </p:txBody>
          </p:sp>
        </p:grpSp>
        <p:sp>
          <p:nvSpPr>
            <p:cNvPr id="36" name="TextBox 36"/>
            <p:cNvSpPr txBox="1"/>
            <p:nvPr/>
          </p:nvSpPr>
          <p:spPr>
            <a:xfrm>
              <a:off x="0" y="502664"/>
              <a:ext cx="1256093" cy="307776"/>
            </a:xfrm>
            <a:prstGeom prst="rect">
              <a:avLst/>
            </a:prstGeom>
          </p:spPr>
          <p:txBody>
            <a:bodyPr lIns="0" tIns="0" rIns="0" bIns="0" rtlCol="0" anchor="t">
              <a:spAutoFit/>
            </a:bodyPr>
            <a:lstStyle/>
            <a:p>
              <a:pPr algn="ctr">
                <a:lnSpc>
                  <a:spcPts val="1808"/>
                </a:lnSpc>
                <a:spcBef>
                  <a:spcPct val="0"/>
                </a:spcBef>
              </a:pPr>
              <a:r>
                <a:rPr lang="en-US" sz="1600" dirty="0">
                  <a:solidFill>
                    <a:srgbClr val="FFFFFF"/>
                  </a:solidFill>
                  <a:latin typeface="Poppins"/>
                </a:rPr>
                <a:t>DREAU</a:t>
              </a:r>
              <a:endParaRPr lang="en-US" sz="1292" dirty="0">
                <a:solidFill>
                  <a:srgbClr val="FFFFFF"/>
                </a:solidFill>
                <a:latin typeface="Poppins"/>
              </a:endParaRPr>
            </a:p>
          </p:txBody>
        </p:sp>
      </p:grpSp>
      <p:grpSp>
        <p:nvGrpSpPr>
          <p:cNvPr id="37" name="Group 37"/>
          <p:cNvGrpSpPr/>
          <p:nvPr/>
        </p:nvGrpSpPr>
        <p:grpSpPr>
          <a:xfrm>
            <a:off x="9448698" y="2563919"/>
            <a:ext cx="942070" cy="942070"/>
            <a:chOff x="0" y="0"/>
            <a:chExt cx="1256093" cy="1256093"/>
          </a:xfrm>
        </p:grpSpPr>
        <p:grpSp>
          <p:nvGrpSpPr>
            <p:cNvPr id="38" name="Group 38"/>
            <p:cNvGrpSpPr/>
            <p:nvPr/>
          </p:nvGrpSpPr>
          <p:grpSpPr>
            <a:xfrm>
              <a:off x="0" y="0"/>
              <a:ext cx="1256093" cy="1256093"/>
              <a:chOff x="0" y="0"/>
              <a:chExt cx="812800" cy="812800"/>
            </a:xfrm>
          </p:grpSpPr>
          <p:sp>
            <p:nvSpPr>
              <p:cNvPr id="39" name="Freeform 39"/>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40" name="TextBox 40"/>
              <p:cNvSpPr txBox="1"/>
              <p:nvPr/>
            </p:nvSpPr>
            <p:spPr>
              <a:xfrm>
                <a:off x="63500" y="6350"/>
                <a:ext cx="685800" cy="742950"/>
              </a:xfrm>
              <a:prstGeom prst="rect">
                <a:avLst/>
              </a:prstGeom>
            </p:spPr>
            <p:txBody>
              <a:bodyPr lIns="50800" tIns="50800" rIns="50800" bIns="50800" rtlCol="0" anchor="ctr"/>
              <a:lstStyle/>
              <a:p>
                <a:pPr algn="ctr">
                  <a:lnSpc>
                    <a:spcPts val="2660"/>
                  </a:lnSpc>
                </a:pPr>
                <a:endParaRPr/>
              </a:p>
            </p:txBody>
          </p:sp>
        </p:grpSp>
        <p:sp>
          <p:nvSpPr>
            <p:cNvPr id="41" name="TextBox 41"/>
            <p:cNvSpPr txBox="1"/>
            <p:nvPr/>
          </p:nvSpPr>
          <p:spPr>
            <a:xfrm>
              <a:off x="0" y="469541"/>
              <a:ext cx="1256093" cy="317009"/>
            </a:xfrm>
            <a:prstGeom prst="rect">
              <a:avLst/>
            </a:prstGeom>
          </p:spPr>
          <p:txBody>
            <a:bodyPr lIns="0" tIns="0" rIns="0" bIns="0" rtlCol="0" anchor="t">
              <a:spAutoFit/>
            </a:bodyPr>
            <a:lstStyle/>
            <a:p>
              <a:pPr algn="ctr">
                <a:lnSpc>
                  <a:spcPts val="1808"/>
                </a:lnSpc>
                <a:spcBef>
                  <a:spcPct val="0"/>
                </a:spcBef>
              </a:pPr>
              <a:r>
                <a:rPr lang="en-US" dirty="0">
                  <a:solidFill>
                    <a:srgbClr val="FFFFFF"/>
                  </a:solidFill>
                  <a:latin typeface="Poppins"/>
                </a:rPr>
                <a:t>PAUL</a:t>
              </a:r>
              <a:endParaRPr lang="en-US" sz="1292" dirty="0">
                <a:solidFill>
                  <a:srgbClr val="FFFFFF"/>
                </a:solidFill>
                <a:latin typeface="Poppins"/>
              </a:endParaRPr>
            </a:p>
          </p:txBody>
        </p:sp>
      </p:grpSp>
      <p:sp>
        <p:nvSpPr>
          <p:cNvPr id="42" name="TextBox 42"/>
          <p:cNvSpPr txBox="1"/>
          <p:nvPr/>
        </p:nvSpPr>
        <p:spPr>
          <a:xfrm>
            <a:off x="5524814" y="674360"/>
            <a:ext cx="7238371" cy="534079"/>
          </a:xfrm>
          <a:prstGeom prst="rect">
            <a:avLst/>
          </a:prstGeom>
        </p:spPr>
        <p:txBody>
          <a:bodyPr lIns="0" tIns="0" rIns="0" bIns="0" rtlCol="0" anchor="t">
            <a:spAutoFit/>
          </a:bodyPr>
          <a:lstStyle/>
          <a:p>
            <a:pPr algn="ctr">
              <a:lnSpc>
                <a:spcPts val="4205"/>
              </a:lnSpc>
            </a:pPr>
            <a:r>
              <a:rPr lang="en-US" sz="3504">
                <a:solidFill>
                  <a:srgbClr val="000000"/>
                </a:solidFill>
                <a:latin typeface="League Spartan Bold"/>
              </a:rPr>
              <a:t>FAMILY SYSTEM MANAGERS </a:t>
            </a:r>
          </a:p>
        </p:txBody>
      </p:sp>
      <p:sp>
        <p:nvSpPr>
          <p:cNvPr id="43" name="TextBox 43"/>
          <p:cNvSpPr txBox="1"/>
          <p:nvPr/>
        </p:nvSpPr>
        <p:spPr>
          <a:xfrm>
            <a:off x="5524814" y="1208438"/>
            <a:ext cx="7238371" cy="474737"/>
          </a:xfrm>
          <a:prstGeom prst="rect">
            <a:avLst/>
          </a:prstGeom>
        </p:spPr>
        <p:txBody>
          <a:bodyPr lIns="0" tIns="0" rIns="0" bIns="0" rtlCol="0" anchor="t">
            <a:spAutoFit/>
          </a:bodyPr>
          <a:lstStyle/>
          <a:p>
            <a:pPr algn="ctr">
              <a:lnSpc>
                <a:spcPts val="3738"/>
              </a:lnSpc>
            </a:pPr>
            <a:r>
              <a:rPr lang="en-US" sz="3115">
                <a:solidFill>
                  <a:srgbClr val="000000"/>
                </a:solidFill>
                <a:latin typeface="League Spartan Bold"/>
              </a:rPr>
              <a:t>BY REGION</a:t>
            </a:r>
          </a:p>
        </p:txBody>
      </p:sp>
      <p:sp>
        <p:nvSpPr>
          <p:cNvPr id="44" name="Freeform 44"/>
          <p:cNvSpPr/>
          <p:nvPr/>
        </p:nvSpPr>
        <p:spPr>
          <a:xfrm>
            <a:off x="0" y="8208114"/>
            <a:ext cx="1505311" cy="1689099"/>
          </a:xfrm>
          <a:custGeom>
            <a:avLst/>
            <a:gdLst/>
            <a:ahLst/>
            <a:cxnLst/>
            <a:rect l="l" t="t" r="r" b="b"/>
            <a:pathLst>
              <a:path w="1505311" h="1689099">
                <a:moveTo>
                  <a:pt x="0" y="0"/>
                </a:moveTo>
                <a:lnTo>
                  <a:pt x="1505311" y="0"/>
                </a:lnTo>
                <a:lnTo>
                  <a:pt x="1505311" y="1689099"/>
                </a:lnTo>
                <a:lnTo>
                  <a:pt x="0" y="1689099"/>
                </a:lnTo>
                <a:lnTo>
                  <a:pt x="0" y="0"/>
                </a:lnTo>
                <a:close/>
              </a:path>
            </a:pathLst>
          </a:custGeom>
          <a:blipFill>
            <a:blip r:embed="rId6"/>
            <a:stretch>
              <a:fillRect/>
            </a:stretch>
          </a:blipFill>
        </p:spPr>
        <p:txBody>
          <a:bodyPr/>
          <a:lstStyle/>
          <a:p>
            <a:endParaRPr lang="en-US"/>
          </a:p>
        </p:txBody>
      </p:sp>
      <p:sp>
        <p:nvSpPr>
          <p:cNvPr id="45" name="Freeform 45"/>
          <p:cNvSpPr/>
          <p:nvPr/>
        </p:nvSpPr>
        <p:spPr>
          <a:xfrm rot="108745">
            <a:off x="16756354" y="8235807"/>
            <a:ext cx="1505311" cy="1689099"/>
          </a:xfrm>
          <a:custGeom>
            <a:avLst/>
            <a:gdLst/>
            <a:ahLst/>
            <a:cxnLst/>
            <a:rect l="l" t="t" r="r" b="b"/>
            <a:pathLst>
              <a:path w="1505311" h="1689099">
                <a:moveTo>
                  <a:pt x="0" y="0"/>
                </a:moveTo>
                <a:lnTo>
                  <a:pt x="1505312" y="0"/>
                </a:lnTo>
                <a:lnTo>
                  <a:pt x="1505312" y="1689099"/>
                </a:lnTo>
                <a:lnTo>
                  <a:pt x="0" y="1689099"/>
                </a:lnTo>
                <a:lnTo>
                  <a:pt x="0" y="0"/>
                </a:lnTo>
                <a:close/>
              </a:path>
            </a:pathLst>
          </a:custGeom>
          <a:blipFill>
            <a:blip r:embed="rId6"/>
            <a:stretch>
              <a:fillRect/>
            </a:stretch>
          </a:blipFill>
        </p:spPr>
        <p:txBody>
          <a:bodyPr/>
          <a:lstStyle/>
          <a:p>
            <a:endParaRPr lang="en-US"/>
          </a:p>
        </p:txBody>
      </p:sp>
      <p:sp>
        <p:nvSpPr>
          <p:cNvPr id="46" name="Freeform 24"/>
          <p:cNvSpPr/>
          <p:nvPr/>
        </p:nvSpPr>
        <p:spPr>
          <a:xfrm>
            <a:off x="1507939" y="3205592"/>
            <a:ext cx="1013966" cy="1006088"/>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47" name="TextBox 26"/>
          <p:cNvSpPr txBox="1"/>
          <p:nvPr/>
        </p:nvSpPr>
        <p:spPr>
          <a:xfrm>
            <a:off x="1543887" y="3581357"/>
            <a:ext cx="942070" cy="254557"/>
          </a:xfrm>
          <a:prstGeom prst="rect">
            <a:avLst/>
          </a:prstGeom>
        </p:spPr>
        <p:txBody>
          <a:bodyPr lIns="0" tIns="0" rIns="0" bIns="0" rtlCol="0" anchor="t">
            <a:spAutoFit/>
          </a:bodyPr>
          <a:lstStyle/>
          <a:p>
            <a:pPr algn="ctr">
              <a:lnSpc>
                <a:spcPts val="1935"/>
              </a:lnSpc>
              <a:spcBef>
                <a:spcPct val="0"/>
              </a:spcBef>
            </a:pPr>
            <a:r>
              <a:rPr lang="en-US" dirty="0">
                <a:solidFill>
                  <a:srgbClr val="FFFFFF"/>
                </a:solidFill>
                <a:latin typeface="Poppins"/>
              </a:rPr>
              <a:t>KAREN</a:t>
            </a:r>
          </a:p>
        </p:txBody>
      </p:sp>
      <p:sp>
        <p:nvSpPr>
          <p:cNvPr id="50" name="TextBox 26"/>
          <p:cNvSpPr txBox="1"/>
          <p:nvPr/>
        </p:nvSpPr>
        <p:spPr>
          <a:xfrm>
            <a:off x="1180653" y="4358255"/>
            <a:ext cx="1668537" cy="720325"/>
          </a:xfrm>
          <a:prstGeom prst="rect">
            <a:avLst/>
          </a:prstGeom>
        </p:spPr>
        <p:txBody>
          <a:bodyPr wrap="square" lIns="0" tIns="0" rIns="0" bIns="0" rtlCol="0" anchor="t">
            <a:spAutoFit/>
          </a:bodyPr>
          <a:lstStyle/>
          <a:p>
            <a:pPr algn="ctr">
              <a:lnSpc>
                <a:spcPts val="1935"/>
              </a:lnSpc>
              <a:spcBef>
                <a:spcPct val="0"/>
              </a:spcBef>
            </a:pPr>
            <a:r>
              <a:rPr lang="en-US" sz="1400" dirty="0">
                <a:latin typeface="Poppins"/>
              </a:rPr>
              <a:t>Director of Family Engagement Programming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830957" y="911652"/>
            <a:ext cx="9784422" cy="2057400"/>
            <a:chOff x="0" y="0"/>
            <a:chExt cx="2576967" cy="541867"/>
          </a:xfrm>
        </p:grpSpPr>
        <p:sp>
          <p:nvSpPr>
            <p:cNvPr id="4" name="Freeform 4"/>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txBody>
            <a:bodyPr/>
            <a:lstStyle/>
            <a:p>
              <a:endParaRPr lang="en-US"/>
            </a:p>
          </p:txBody>
        </p:sp>
        <p:sp>
          <p:nvSpPr>
            <p:cNvPr id="5" name="TextBox 5"/>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973588" y="0"/>
            <a:ext cx="6314412" cy="10287000"/>
            <a:chOff x="0" y="0"/>
            <a:chExt cx="8419216" cy="13716000"/>
          </a:xfrm>
        </p:grpSpPr>
        <p:pic>
          <p:nvPicPr>
            <p:cNvPr id="7" name="Picture 7"/>
            <p:cNvPicPr>
              <a:picLocks noChangeAspect="1"/>
            </p:cNvPicPr>
            <p:nvPr/>
          </p:nvPicPr>
          <p:blipFill>
            <a:blip r:embed="rId3"/>
            <a:srcRect l="29539" r="29539"/>
            <a:stretch>
              <a:fillRect/>
            </a:stretch>
          </p:blipFill>
          <p:spPr>
            <a:xfrm>
              <a:off x="0" y="0"/>
              <a:ext cx="8419216" cy="13716000"/>
            </a:xfrm>
            <a:prstGeom prst="rect">
              <a:avLst/>
            </a:prstGeom>
          </p:spPr>
        </p:pic>
      </p:grpSp>
      <p:grpSp>
        <p:nvGrpSpPr>
          <p:cNvPr id="8" name="Group 8"/>
          <p:cNvGrpSpPr/>
          <p:nvPr/>
        </p:nvGrpSpPr>
        <p:grpSpPr>
          <a:xfrm rot="10799999">
            <a:off x="9144000" y="6390939"/>
            <a:ext cx="5443005" cy="4762630"/>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10" name="TextBox 10"/>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4">
              <a:alphaModFix amt="55000"/>
            </a:blip>
            <a:stretch>
              <a:fillRect/>
            </a:stretch>
          </a:blipFill>
        </p:spPr>
        <p:txBody>
          <a:bodyPr/>
          <a:lstStyle/>
          <a:p>
            <a:endParaRPr lang="en-US"/>
          </a:p>
        </p:txBody>
      </p:sp>
      <p:sp>
        <p:nvSpPr>
          <p:cNvPr id="12" name="Freeform 12"/>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grpSp>
        <p:nvGrpSpPr>
          <p:cNvPr id="13" name="Group 13"/>
          <p:cNvGrpSpPr/>
          <p:nvPr/>
        </p:nvGrpSpPr>
        <p:grpSpPr>
          <a:xfrm rot="-1772257">
            <a:off x="11897977" y="4458033"/>
            <a:ext cx="1688777" cy="7462842"/>
            <a:chOff x="0" y="0"/>
            <a:chExt cx="444781" cy="1965522"/>
          </a:xfrm>
        </p:grpSpPr>
        <p:sp>
          <p:nvSpPr>
            <p:cNvPr id="14" name="Freeform 14"/>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5" name="TextBox 15"/>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997894">
            <a:off x="11094392" y="-983153"/>
            <a:ext cx="1758392" cy="6729346"/>
            <a:chOff x="0" y="0"/>
            <a:chExt cx="463116" cy="1772338"/>
          </a:xfrm>
        </p:grpSpPr>
        <p:sp>
          <p:nvSpPr>
            <p:cNvPr id="17" name="Freeform 17"/>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txBody>
            <a:bodyPr/>
            <a:lstStyle/>
            <a:p>
              <a:endParaRPr lang="en-US"/>
            </a:p>
          </p:txBody>
        </p:sp>
        <p:sp>
          <p:nvSpPr>
            <p:cNvPr id="18" name="TextBox 18"/>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335891"/>
            <a:ext cx="7402224" cy="1285875"/>
          </a:xfrm>
          <a:prstGeom prst="rect">
            <a:avLst/>
          </a:prstGeom>
        </p:spPr>
        <p:txBody>
          <a:bodyPr lIns="0" tIns="0" rIns="0" bIns="0" rtlCol="0" anchor="t">
            <a:spAutoFit/>
          </a:bodyPr>
          <a:lstStyle/>
          <a:p>
            <a:pPr>
              <a:lnSpc>
                <a:spcPts val="5040"/>
              </a:lnSpc>
            </a:pPr>
            <a:r>
              <a:rPr lang="en-US" sz="4200">
                <a:solidFill>
                  <a:srgbClr val="000000"/>
                </a:solidFill>
                <a:latin typeface="League Spartan Bold"/>
              </a:rPr>
              <a:t>CONNECTICUT MEDICAL HOME INITIATIVE (CT-MHI)</a:t>
            </a:r>
          </a:p>
        </p:txBody>
      </p:sp>
      <p:sp>
        <p:nvSpPr>
          <p:cNvPr id="20" name="TextBox 20"/>
          <p:cNvSpPr txBox="1"/>
          <p:nvPr/>
        </p:nvSpPr>
        <p:spPr>
          <a:xfrm>
            <a:off x="1028700" y="3521196"/>
            <a:ext cx="7924764" cy="1953895"/>
          </a:xfrm>
          <a:prstGeom prst="rect">
            <a:avLst/>
          </a:prstGeom>
        </p:spPr>
        <p:txBody>
          <a:bodyPr lIns="0" tIns="0" rIns="0" bIns="0" rtlCol="0" anchor="t">
            <a:spAutoFit/>
          </a:bodyPr>
          <a:lstStyle/>
          <a:p>
            <a:pPr algn="just">
              <a:lnSpc>
                <a:spcPts val="3079"/>
              </a:lnSpc>
            </a:pPr>
            <a:r>
              <a:rPr lang="en-US" sz="2199">
                <a:solidFill>
                  <a:srgbClr val="000000"/>
                </a:solidFill>
                <a:latin typeface="Poppins"/>
              </a:rPr>
              <a:t>In </a:t>
            </a:r>
            <a:r>
              <a:rPr lang="en-US" sz="2199">
                <a:solidFill>
                  <a:srgbClr val="000000"/>
                </a:solidFill>
                <a:latin typeface="Poppins Bold"/>
              </a:rPr>
              <a:t>Medical Home</a:t>
            </a:r>
            <a:r>
              <a:rPr lang="en-US" sz="2199">
                <a:solidFill>
                  <a:srgbClr val="000000"/>
                </a:solidFill>
                <a:latin typeface="Poppins"/>
              </a:rPr>
              <a:t> a pediatric healthcare provider works in partnership with children and youth and their families to ensure that all the medical and non-medical needs of the children and youth are met.</a:t>
            </a:r>
          </a:p>
          <a:p>
            <a:pPr algn="just">
              <a:lnSpc>
                <a:spcPts val="3079"/>
              </a:lnSpc>
              <a:spcBef>
                <a:spcPct val="0"/>
              </a:spcBef>
            </a:pPr>
            <a:endParaRPr lang="en-US" sz="2199">
              <a:solidFill>
                <a:srgbClr val="000000"/>
              </a:solidFill>
              <a:latin typeface="Poppins"/>
            </a:endParaRPr>
          </a:p>
        </p:txBody>
      </p:sp>
      <p:sp>
        <p:nvSpPr>
          <p:cNvPr id="21" name="TextBox 21"/>
          <p:cNvSpPr txBox="1"/>
          <p:nvPr/>
        </p:nvSpPr>
        <p:spPr>
          <a:xfrm>
            <a:off x="1028700" y="5799922"/>
            <a:ext cx="7924764" cy="2734945"/>
          </a:xfrm>
          <a:prstGeom prst="rect">
            <a:avLst/>
          </a:prstGeom>
        </p:spPr>
        <p:txBody>
          <a:bodyPr lIns="0" tIns="0" rIns="0" bIns="0" rtlCol="0" anchor="t">
            <a:spAutoFit/>
          </a:bodyPr>
          <a:lstStyle/>
          <a:p>
            <a:pPr algn="just">
              <a:lnSpc>
                <a:spcPts val="3079"/>
              </a:lnSpc>
            </a:pPr>
            <a:r>
              <a:rPr lang="en-US" sz="2199">
                <a:solidFill>
                  <a:srgbClr val="000000"/>
                </a:solidFill>
                <a:latin typeface="Poppins"/>
              </a:rPr>
              <a:t>Through this partnership, the provider can help children or youth and their families to access and coordinate </a:t>
            </a:r>
            <a:r>
              <a:rPr lang="en-US" sz="2199">
                <a:solidFill>
                  <a:srgbClr val="000000"/>
                </a:solidFill>
                <a:latin typeface="Poppins Italics"/>
              </a:rPr>
              <a:t>special care</a:t>
            </a:r>
            <a:r>
              <a:rPr lang="en-US" sz="2199">
                <a:solidFill>
                  <a:srgbClr val="000000"/>
                </a:solidFill>
                <a:latin typeface="Poppins"/>
              </a:rPr>
              <a:t>, </a:t>
            </a:r>
            <a:r>
              <a:rPr lang="en-US" sz="2199">
                <a:solidFill>
                  <a:srgbClr val="000000"/>
                </a:solidFill>
                <a:latin typeface="Poppins Italics"/>
              </a:rPr>
              <a:t>educational services</a:t>
            </a:r>
            <a:r>
              <a:rPr lang="en-US" sz="2199">
                <a:solidFill>
                  <a:srgbClr val="000000"/>
                </a:solidFill>
                <a:latin typeface="Poppins"/>
              </a:rPr>
              <a:t>, </a:t>
            </a:r>
            <a:r>
              <a:rPr lang="en-US" sz="2199">
                <a:solidFill>
                  <a:srgbClr val="000000"/>
                </a:solidFill>
                <a:latin typeface="Poppins Italics"/>
              </a:rPr>
              <a:t>out-of-home care</a:t>
            </a:r>
            <a:r>
              <a:rPr lang="en-US" sz="2199">
                <a:solidFill>
                  <a:srgbClr val="000000"/>
                </a:solidFill>
                <a:latin typeface="Poppins"/>
              </a:rPr>
              <a:t>, </a:t>
            </a:r>
            <a:r>
              <a:rPr lang="en-US" sz="2199">
                <a:solidFill>
                  <a:srgbClr val="000000"/>
                </a:solidFill>
                <a:latin typeface="Poppins Italics"/>
              </a:rPr>
              <a:t>family support</a:t>
            </a:r>
            <a:r>
              <a:rPr lang="en-US" sz="2199">
                <a:solidFill>
                  <a:srgbClr val="000000"/>
                </a:solidFill>
                <a:latin typeface="Poppins"/>
              </a:rPr>
              <a:t>, and other public and private community services that are important to the overall health of the child/youth and family.</a:t>
            </a:r>
          </a:p>
          <a:p>
            <a:pPr algn="just">
              <a:lnSpc>
                <a:spcPts val="3079"/>
              </a:lnSpc>
              <a:spcBef>
                <a:spcPct val="0"/>
              </a:spcBef>
            </a:pPr>
            <a:endParaRPr lang="en-US" sz="2199">
              <a:solidFill>
                <a:srgbClr val="000000"/>
              </a:solidFill>
              <a:latin typeface="Poppins"/>
            </a:endParaRPr>
          </a:p>
        </p:txBody>
      </p:sp>
      <p:sp>
        <p:nvSpPr>
          <p:cNvPr id="22" name="Freeform 22"/>
          <p:cNvSpPr/>
          <p:nvPr/>
        </p:nvSpPr>
        <p:spPr>
          <a:xfrm>
            <a:off x="0" y="8597901"/>
            <a:ext cx="1505311" cy="1689099"/>
          </a:xfrm>
          <a:custGeom>
            <a:avLst/>
            <a:gdLst/>
            <a:ahLst/>
            <a:cxnLst/>
            <a:rect l="l" t="t" r="r" b="b"/>
            <a:pathLst>
              <a:path w="1505311" h="1689099">
                <a:moveTo>
                  <a:pt x="0" y="0"/>
                </a:moveTo>
                <a:lnTo>
                  <a:pt x="1505311" y="0"/>
                </a:lnTo>
                <a:lnTo>
                  <a:pt x="1505311" y="1689099"/>
                </a:lnTo>
                <a:lnTo>
                  <a:pt x="0" y="1689099"/>
                </a:lnTo>
                <a:lnTo>
                  <a:pt x="0" y="0"/>
                </a:lnTo>
                <a:close/>
              </a:path>
            </a:pathLst>
          </a:custGeom>
          <a:blipFill>
            <a:blip r:embed="rId5"/>
            <a:stretch>
              <a:fillRect/>
            </a:stretch>
          </a:blipFill>
        </p:spPr>
        <p:txBody>
          <a:bodyPr/>
          <a:lstStyle/>
          <a:p>
            <a:endParaRPr lang="en-US"/>
          </a:p>
        </p:txBody>
      </p:sp>
      <p:sp>
        <p:nvSpPr>
          <p:cNvPr id="23" name="Freeform 24"/>
          <p:cNvSpPr/>
          <p:nvPr/>
        </p:nvSpPr>
        <p:spPr>
          <a:xfrm>
            <a:off x="5995908" y="8201259"/>
            <a:ext cx="1013966" cy="1006088"/>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24" name="TextBox 26"/>
          <p:cNvSpPr txBox="1"/>
          <p:nvPr/>
        </p:nvSpPr>
        <p:spPr>
          <a:xfrm>
            <a:off x="5963109" y="8597776"/>
            <a:ext cx="1079561" cy="243656"/>
          </a:xfrm>
          <a:prstGeom prst="rect">
            <a:avLst/>
          </a:prstGeom>
        </p:spPr>
        <p:txBody>
          <a:bodyPr wrap="square" lIns="0" tIns="0" rIns="0" bIns="0" rtlCol="0" anchor="t">
            <a:spAutoFit/>
          </a:bodyPr>
          <a:lstStyle/>
          <a:p>
            <a:pPr algn="ctr">
              <a:lnSpc>
                <a:spcPts val="1935"/>
              </a:lnSpc>
              <a:spcBef>
                <a:spcPct val="0"/>
              </a:spcBef>
            </a:pPr>
            <a:r>
              <a:rPr lang="en-US" sz="1600" dirty="0">
                <a:solidFill>
                  <a:srgbClr val="FFFFFF"/>
                </a:solidFill>
                <a:latin typeface="Poppins"/>
              </a:rPr>
              <a:t>IRIS</a:t>
            </a:r>
          </a:p>
        </p:txBody>
      </p:sp>
      <p:sp>
        <p:nvSpPr>
          <p:cNvPr id="25" name="TextBox 26"/>
          <p:cNvSpPr txBox="1"/>
          <p:nvPr/>
        </p:nvSpPr>
        <p:spPr>
          <a:xfrm>
            <a:off x="5668622" y="9353922"/>
            <a:ext cx="1668537" cy="487313"/>
          </a:xfrm>
          <a:prstGeom prst="rect">
            <a:avLst/>
          </a:prstGeom>
        </p:spPr>
        <p:txBody>
          <a:bodyPr wrap="square" lIns="0" tIns="0" rIns="0" bIns="0" rtlCol="0" anchor="t">
            <a:spAutoFit/>
          </a:bodyPr>
          <a:lstStyle/>
          <a:p>
            <a:pPr algn="ctr">
              <a:lnSpc>
                <a:spcPts val="1935"/>
              </a:lnSpc>
              <a:spcBef>
                <a:spcPct val="0"/>
              </a:spcBef>
            </a:pPr>
            <a:r>
              <a:rPr lang="en-US" sz="1400" dirty="0">
                <a:latin typeface="Poppins"/>
              </a:rPr>
              <a:t>Program Director, CT-MHI</a:t>
            </a:r>
          </a:p>
        </p:txBody>
      </p:sp>
      <p:sp>
        <p:nvSpPr>
          <p:cNvPr id="26" name="Freeform 24"/>
          <p:cNvSpPr/>
          <p:nvPr/>
        </p:nvSpPr>
        <p:spPr>
          <a:xfrm>
            <a:off x="8109269" y="8200395"/>
            <a:ext cx="1013966" cy="1006088"/>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28" name="TextBox 26"/>
          <p:cNvSpPr txBox="1"/>
          <p:nvPr/>
        </p:nvSpPr>
        <p:spPr>
          <a:xfrm>
            <a:off x="8047163" y="8578910"/>
            <a:ext cx="1079561" cy="243656"/>
          </a:xfrm>
          <a:prstGeom prst="rect">
            <a:avLst/>
          </a:prstGeom>
        </p:spPr>
        <p:txBody>
          <a:bodyPr wrap="square" lIns="0" tIns="0" rIns="0" bIns="0" rtlCol="0" anchor="t">
            <a:spAutoFit/>
          </a:bodyPr>
          <a:lstStyle/>
          <a:p>
            <a:pPr algn="ctr">
              <a:lnSpc>
                <a:spcPts val="1935"/>
              </a:lnSpc>
              <a:spcBef>
                <a:spcPct val="0"/>
              </a:spcBef>
            </a:pPr>
            <a:r>
              <a:rPr lang="en-US" sz="1600" dirty="0">
                <a:solidFill>
                  <a:srgbClr val="FFFFFF"/>
                </a:solidFill>
                <a:latin typeface="Poppins"/>
              </a:rPr>
              <a:t>LICETTE</a:t>
            </a:r>
          </a:p>
        </p:txBody>
      </p:sp>
      <p:sp>
        <p:nvSpPr>
          <p:cNvPr id="29" name="TextBox 26"/>
          <p:cNvSpPr txBox="1"/>
          <p:nvPr/>
        </p:nvSpPr>
        <p:spPr>
          <a:xfrm>
            <a:off x="7849163" y="9337448"/>
            <a:ext cx="1668537" cy="730969"/>
          </a:xfrm>
          <a:prstGeom prst="rect">
            <a:avLst/>
          </a:prstGeom>
        </p:spPr>
        <p:txBody>
          <a:bodyPr wrap="square" lIns="0" tIns="0" rIns="0" bIns="0" rtlCol="0" anchor="t">
            <a:spAutoFit/>
          </a:bodyPr>
          <a:lstStyle/>
          <a:p>
            <a:pPr algn="ctr">
              <a:lnSpc>
                <a:spcPts val="1935"/>
              </a:lnSpc>
              <a:spcBef>
                <a:spcPct val="0"/>
              </a:spcBef>
            </a:pPr>
            <a:r>
              <a:rPr lang="en-US" sz="1400" dirty="0">
                <a:latin typeface="Poppins"/>
              </a:rPr>
              <a:t>Asst. Program Coordinator, </a:t>
            </a:r>
          </a:p>
          <a:p>
            <a:pPr algn="ctr">
              <a:lnSpc>
                <a:spcPts val="1935"/>
              </a:lnSpc>
              <a:spcBef>
                <a:spcPct val="0"/>
              </a:spcBef>
            </a:pPr>
            <a:r>
              <a:rPr lang="en-US" sz="1400" dirty="0">
                <a:latin typeface="Poppins"/>
              </a:rPr>
              <a:t>CT-MHI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sp>
        <p:nvSpPr>
          <p:cNvPr id="3" name="Freeform 3"/>
          <p:cNvSpPr/>
          <p:nvPr/>
        </p:nvSpPr>
        <p:spPr>
          <a:xfrm>
            <a:off x="4532919" y="2238871"/>
            <a:ext cx="9424454" cy="918884"/>
          </a:xfrm>
          <a:custGeom>
            <a:avLst/>
            <a:gdLst/>
            <a:ahLst/>
            <a:cxnLst/>
            <a:rect l="l" t="t" r="r" b="b"/>
            <a:pathLst>
              <a:path w="9424454" h="918884">
                <a:moveTo>
                  <a:pt x="0" y="0"/>
                </a:moveTo>
                <a:lnTo>
                  <a:pt x="9424454" y="0"/>
                </a:lnTo>
                <a:lnTo>
                  <a:pt x="9424454" y="918884"/>
                </a:lnTo>
                <a:lnTo>
                  <a:pt x="0" y="91888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968333" y="472969"/>
            <a:ext cx="10555438" cy="1919377"/>
            <a:chOff x="0" y="0"/>
            <a:chExt cx="2780033" cy="505515"/>
          </a:xfrm>
        </p:grpSpPr>
        <p:sp>
          <p:nvSpPr>
            <p:cNvPr id="5" name="Freeform 5"/>
            <p:cNvSpPr/>
            <p:nvPr/>
          </p:nvSpPr>
          <p:spPr>
            <a:xfrm>
              <a:off x="0" y="0"/>
              <a:ext cx="2780033" cy="505515"/>
            </a:xfrm>
            <a:custGeom>
              <a:avLst/>
              <a:gdLst/>
              <a:ahLst/>
              <a:cxnLst/>
              <a:rect l="l" t="t" r="r" b="b"/>
              <a:pathLst>
                <a:path w="2780033" h="505515">
                  <a:moveTo>
                    <a:pt x="67478" y="0"/>
                  </a:moveTo>
                  <a:lnTo>
                    <a:pt x="2712556" y="0"/>
                  </a:lnTo>
                  <a:cubicBezTo>
                    <a:pt x="2730452" y="0"/>
                    <a:pt x="2747615" y="7109"/>
                    <a:pt x="2760270" y="19764"/>
                  </a:cubicBezTo>
                  <a:cubicBezTo>
                    <a:pt x="2772924" y="32418"/>
                    <a:pt x="2780033" y="49581"/>
                    <a:pt x="2780033" y="67478"/>
                  </a:cubicBezTo>
                  <a:lnTo>
                    <a:pt x="2780033" y="438037"/>
                  </a:lnTo>
                  <a:cubicBezTo>
                    <a:pt x="2780033" y="475304"/>
                    <a:pt x="2749822" y="505515"/>
                    <a:pt x="2712556" y="505515"/>
                  </a:cubicBezTo>
                  <a:lnTo>
                    <a:pt x="67478" y="505515"/>
                  </a:lnTo>
                  <a:cubicBezTo>
                    <a:pt x="30211" y="505515"/>
                    <a:pt x="0" y="475304"/>
                    <a:pt x="0" y="438037"/>
                  </a:cubicBezTo>
                  <a:lnTo>
                    <a:pt x="0" y="67478"/>
                  </a:lnTo>
                  <a:cubicBezTo>
                    <a:pt x="0" y="30211"/>
                    <a:pt x="30211" y="0"/>
                    <a:pt x="67478" y="0"/>
                  </a:cubicBezTo>
                  <a:close/>
                </a:path>
              </a:pathLst>
            </a:custGeom>
            <a:solidFill>
              <a:srgbClr val="FFBC00"/>
            </a:solidFill>
          </p:spPr>
          <p:txBody>
            <a:bodyPr/>
            <a:lstStyle/>
            <a:p>
              <a:endParaRPr lang="en-US"/>
            </a:p>
          </p:txBody>
        </p:sp>
        <p:sp>
          <p:nvSpPr>
            <p:cNvPr id="6" name="TextBox 6"/>
            <p:cNvSpPr txBox="1"/>
            <p:nvPr/>
          </p:nvSpPr>
          <p:spPr>
            <a:xfrm>
              <a:off x="0" y="-57150"/>
              <a:ext cx="2780033" cy="56266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675438" y="2784563"/>
            <a:ext cx="1907153" cy="19071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2" name="Group 12"/>
          <p:cNvGrpSpPr/>
          <p:nvPr/>
        </p:nvGrpSpPr>
        <p:grpSpPr>
          <a:xfrm>
            <a:off x="-499604" y="9597133"/>
            <a:ext cx="19491312" cy="1115761"/>
            <a:chOff x="0" y="0"/>
            <a:chExt cx="5133514" cy="293863"/>
          </a:xfrm>
        </p:grpSpPr>
        <p:sp>
          <p:nvSpPr>
            <p:cNvPr id="13" name="Freeform 13"/>
            <p:cNvSpPr/>
            <p:nvPr/>
          </p:nvSpPr>
          <p:spPr>
            <a:xfrm>
              <a:off x="0" y="0"/>
              <a:ext cx="5133514" cy="293863"/>
            </a:xfrm>
            <a:custGeom>
              <a:avLst/>
              <a:gdLst/>
              <a:ahLst/>
              <a:cxnLst/>
              <a:rect l="l" t="t" r="r" b="b"/>
              <a:pathLst>
                <a:path w="5133514" h="293863">
                  <a:moveTo>
                    <a:pt x="0" y="0"/>
                  </a:moveTo>
                  <a:lnTo>
                    <a:pt x="5133514" y="0"/>
                  </a:lnTo>
                  <a:lnTo>
                    <a:pt x="5133514" y="293863"/>
                  </a:lnTo>
                  <a:lnTo>
                    <a:pt x="0" y="293863"/>
                  </a:lnTo>
                  <a:close/>
                </a:path>
              </a:pathLst>
            </a:custGeom>
            <a:solidFill>
              <a:srgbClr val="FFBC00"/>
            </a:solidFill>
          </p:spPr>
          <p:txBody>
            <a:bodyPr/>
            <a:lstStyle/>
            <a:p>
              <a:endParaRPr lang="en-US"/>
            </a:p>
          </p:txBody>
        </p:sp>
        <p:sp>
          <p:nvSpPr>
            <p:cNvPr id="14" name="TextBox 14"/>
            <p:cNvSpPr txBox="1"/>
            <p:nvPr/>
          </p:nvSpPr>
          <p:spPr>
            <a:xfrm>
              <a:off x="0" y="-57150"/>
              <a:ext cx="5133514" cy="35101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050220" y="2784563"/>
            <a:ext cx="1907153" cy="190715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2282262" y="2999996"/>
            <a:ext cx="1443070" cy="1476286"/>
          </a:xfrm>
          <a:custGeom>
            <a:avLst/>
            <a:gdLst/>
            <a:ahLst/>
            <a:cxnLst/>
            <a:rect l="l" t="t" r="r" b="b"/>
            <a:pathLst>
              <a:path w="1443070" h="1476286">
                <a:moveTo>
                  <a:pt x="0" y="0"/>
                </a:moveTo>
                <a:lnTo>
                  <a:pt x="1443069" y="0"/>
                </a:lnTo>
                <a:lnTo>
                  <a:pt x="1443069" y="1476286"/>
                </a:lnTo>
                <a:lnTo>
                  <a:pt x="0" y="1476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4917245" y="3087864"/>
            <a:ext cx="1423539" cy="1357701"/>
          </a:xfrm>
          <a:custGeom>
            <a:avLst/>
            <a:gdLst/>
            <a:ahLst/>
            <a:cxnLst/>
            <a:rect l="l" t="t" r="r" b="b"/>
            <a:pathLst>
              <a:path w="1423539" h="1357701">
                <a:moveTo>
                  <a:pt x="0" y="0"/>
                </a:moveTo>
                <a:lnTo>
                  <a:pt x="1423540" y="0"/>
                </a:lnTo>
                <a:lnTo>
                  <a:pt x="1423540" y="1357700"/>
                </a:lnTo>
                <a:lnTo>
                  <a:pt x="0" y="1357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20"/>
          <p:cNvSpPr txBox="1"/>
          <p:nvPr/>
        </p:nvSpPr>
        <p:spPr>
          <a:xfrm>
            <a:off x="4675438" y="1070708"/>
            <a:ext cx="9141228" cy="723900"/>
          </a:xfrm>
          <a:prstGeom prst="rect">
            <a:avLst/>
          </a:prstGeom>
        </p:spPr>
        <p:txBody>
          <a:bodyPr lIns="0" tIns="0" rIns="0" bIns="0" rtlCol="0" anchor="t">
            <a:spAutoFit/>
          </a:bodyPr>
          <a:lstStyle/>
          <a:p>
            <a:pPr algn="ctr">
              <a:lnSpc>
                <a:spcPts val="5759"/>
              </a:lnSpc>
            </a:pPr>
            <a:r>
              <a:rPr lang="en-US" sz="4799">
                <a:solidFill>
                  <a:srgbClr val="000000"/>
                </a:solidFill>
                <a:latin typeface="League Spartan Bold"/>
              </a:rPr>
              <a:t>THE TWO PARTS OF CT-MHI</a:t>
            </a:r>
          </a:p>
        </p:txBody>
      </p:sp>
      <p:sp>
        <p:nvSpPr>
          <p:cNvPr id="21" name="TextBox 21"/>
          <p:cNvSpPr txBox="1"/>
          <p:nvPr/>
        </p:nvSpPr>
        <p:spPr>
          <a:xfrm>
            <a:off x="3669188" y="4849332"/>
            <a:ext cx="3919655" cy="84391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Poppins Bold"/>
              </a:rPr>
              <a:t>EXTENDED SERVICES FUNDING</a:t>
            </a:r>
          </a:p>
        </p:txBody>
      </p:sp>
      <p:sp>
        <p:nvSpPr>
          <p:cNvPr id="22" name="TextBox 22"/>
          <p:cNvSpPr txBox="1"/>
          <p:nvPr/>
        </p:nvSpPr>
        <p:spPr>
          <a:xfrm>
            <a:off x="2285980" y="5913645"/>
            <a:ext cx="6686069" cy="3218830"/>
          </a:xfrm>
          <a:prstGeom prst="rect">
            <a:avLst/>
          </a:prstGeom>
        </p:spPr>
        <p:txBody>
          <a:bodyPr lIns="0" tIns="0" rIns="0" bIns="0" rtlCol="0" anchor="t">
            <a:spAutoFit/>
          </a:bodyPr>
          <a:lstStyle/>
          <a:p>
            <a:pPr algn="just">
              <a:lnSpc>
                <a:spcPts val="2799"/>
              </a:lnSpc>
            </a:pPr>
            <a:r>
              <a:rPr lang="en-US" sz="1999" dirty="0">
                <a:solidFill>
                  <a:srgbClr val="000000"/>
                </a:solidFill>
                <a:latin typeface="Poppins"/>
              </a:rPr>
              <a:t>Families underinsured or uninsured and children/youth with Special Health Care Needs who do not qualify for Husky Insurance are eligible.</a:t>
            </a:r>
          </a:p>
          <a:p>
            <a:pPr algn="just">
              <a:lnSpc>
                <a:spcPts val="2799"/>
              </a:lnSpc>
            </a:pPr>
            <a:endParaRPr lang="en-US" sz="1999" dirty="0">
              <a:solidFill>
                <a:srgbClr val="000000"/>
              </a:solidFill>
              <a:latin typeface="Poppins"/>
            </a:endParaRPr>
          </a:p>
          <a:p>
            <a:pPr algn="just">
              <a:lnSpc>
                <a:spcPts val="2799"/>
              </a:lnSpc>
            </a:pPr>
            <a:r>
              <a:rPr lang="en-US" sz="1999" dirty="0">
                <a:solidFill>
                  <a:srgbClr val="000000"/>
                </a:solidFill>
                <a:latin typeface="Poppins"/>
              </a:rPr>
              <a:t>Children, youth and young adults who are approved for extended services funding are eligible to have the cost of certain prescription covered until the age of 21.   </a:t>
            </a:r>
          </a:p>
          <a:p>
            <a:pPr algn="just">
              <a:lnSpc>
                <a:spcPts val="2659"/>
              </a:lnSpc>
              <a:spcBef>
                <a:spcPct val="0"/>
              </a:spcBef>
            </a:pPr>
            <a:endParaRPr lang="en-US" sz="1999" dirty="0">
              <a:solidFill>
                <a:srgbClr val="000000"/>
              </a:solidFill>
              <a:latin typeface="Poppins"/>
            </a:endParaRPr>
          </a:p>
        </p:txBody>
      </p:sp>
      <p:sp>
        <p:nvSpPr>
          <p:cNvPr id="23" name="TextBox 23"/>
          <p:cNvSpPr txBox="1"/>
          <p:nvPr/>
        </p:nvSpPr>
        <p:spPr>
          <a:xfrm>
            <a:off x="10954497" y="5058882"/>
            <a:ext cx="3919655" cy="42481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Poppins Bold"/>
              </a:rPr>
              <a:t>RESPITE FUNDING</a:t>
            </a:r>
          </a:p>
        </p:txBody>
      </p:sp>
      <p:sp>
        <p:nvSpPr>
          <p:cNvPr id="24" name="TextBox 24"/>
          <p:cNvSpPr txBox="1"/>
          <p:nvPr/>
        </p:nvSpPr>
        <p:spPr>
          <a:xfrm>
            <a:off x="9571290" y="5913645"/>
            <a:ext cx="6686069" cy="3213637"/>
          </a:xfrm>
          <a:prstGeom prst="rect">
            <a:avLst/>
          </a:prstGeom>
        </p:spPr>
        <p:txBody>
          <a:bodyPr lIns="0" tIns="0" rIns="0" bIns="0" rtlCol="0" anchor="t">
            <a:spAutoFit/>
          </a:bodyPr>
          <a:lstStyle/>
          <a:p>
            <a:pPr algn="just">
              <a:lnSpc>
                <a:spcPts val="2799"/>
              </a:lnSpc>
            </a:pPr>
            <a:r>
              <a:rPr lang="en-US" sz="1999" dirty="0">
                <a:solidFill>
                  <a:srgbClr val="000000"/>
                </a:solidFill>
                <a:latin typeface="Poppins"/>
              </a:rPr>
              <a:t>Families who qualify for the respite funding receive a $500.00 check every other year; per household. This program has a waiting list and checks are dispersed when funds are available.</a:t>
            </a:r>
          </a:p>
          <a:p>
            <a:pPr algn="just">
              <a:lnSpc>
                <a:spcPts val="2799"/>
              </a:lnSpc>
            </a:pPr>
            <a:endParaRPr lang="en-US" sz="1999" dirty="0">
              <a:solidFill>
                <a:srgbClr val="000000"/>
              </a:solidFill>
              <a:latin typeface="Poppins"/>
            </a:endParaRPr>
          </a:p>
          <a:p>
            <a:pPr algn="just">
              <a:lnSpc>
                <a:spcPts val="2799"/>
              </a:lnSpc>
            </a:pPr>
            <a:r>
              <a:rPr lang="en-US" sz="1999" dirty="0">
                <a:solidFill>
                  <a:srgbClr val="000000"/>
                </a:solidFill>
                <a:latin typeface="Poppins"/>
              </a:rPr>
              <a:t>Children/youth aged birth to 14 years of age, and do not receive respite funds from any other funding sources are eligible. </a:t>
            </a:r>
          </a:p>
          <a:p>
            <a:pPr algn="just">
              <a:lnSpc>
                <a:spcPts val="2799"/>
              </a:lnSpc>
              <a:spcBef>
                <a:spcPct val="0"/>
              </a:spcBef>
            </a:pPr>
            <a:endParaRPr lang="en-US" sz="1999" dirty="0">
              <a:solidFill>
                <a:srgbClr val="000000"/>
              </a:solidFill>
              <a:latin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957" y="911652"/>
            <a:ext cx="9784422" cy="2057400"/>
            <a:chOff x="0" y="0"/>
            <a:chExt cx="2576967" cy="541867"/>
          </a:xfrm>
        </p:grpSpPr>
        <p:sp>
          <p:nvSpPr>
            <p:cNvPr id="3" name="Freeform 3"/>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txBody>
            <a:bodyPr/>
            <a:lstStyle/>
            <a:p>
              <a:endParaRPr lang="en-US"/>
            </a:p>
          </p:txBody>
        </p:sp>
        <p:sp>
          <p:nvSpPr>
            <p:cNvPr id="4" name="TextBox 4"/>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835215" y="0"/>
            <a:ext cx="10801826" cy="10287000"/>
            <a:chOff x="0" y="0"/>
            <a:chExt cx="14402435" cy="13716000"/>
          </a:xfrm>
        </p:grpSpPr>
        <p:pic>
          <p:nvPicPr>
            <p:cNvPr id="6" name="Picture 6"/>
            <p:cNvPicPr>
              <a:picLocks noChangeAspect="1"/>
            </p:cNvPicPr>
            <p:nvPr/>
          </p:nvPicPr>
          <p:blipFill>
            <a:blip r:embed="rId2"/>
            <a:srcRect l="15020" r="15020"/>
            <a:stretch>
              <a:fillRect/>
            </a:stretch>
          </p:blipFill>
          <p:spPr>
            <a:xfrm>
              <a:off x="0" y="0"/>
              <a:ext cx="14402435" cy="13716000"/>
            </a:xfrm>
            <a:prstGeom prst="rect">
              <a:avLst/>
            </a:prstGeom>
          </p:spPr>
        </p:pic>
      </p:grpSp>
      <p:grpSp>
        <p:nvGrpSpPr>
          <p:cNvPr id="7" name="Group 7"/>
          <p:cNvGrpSpPr/>
          <p:nvPr/>
        </p:nvGrpSpPr>
        <p:grpSpPr>
          <a:xfrm rot="10799999">
            <a:off x="9144000" y="6390939"/>
            <a:ext cx="5443005" cy="4762630"/>
            <a:chOff x="0" y="0"/>
            <a:chExt cx="812800" cy="711200"/>
          </a:xfrm>
        </p:grpSpPr>
        <p:sp>
          <p:nvSpPr>
            <p:cNvPr id="8" name="Freeform 8"/>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9" name="TextBox 9"/>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3">
              <a:alphaModFix amt="55000"/>
            </a:blip>
            <a:stretch>
              <a:fillRect/>
            </a:stretch>
          </a:blipFill>
        </p:spPr>
        <p:txBody>
          <a:bodyPr/>
          <a:lstStyle/>
          <a:p>
            <a:endParaRPr lang="en-US"/>
          </a:p>
        </p:txBody>
      </p:sp>
      <p:sp>
        <p:nvSpPr>
          <p:cNvPr id="11" name="Freeform 11"/>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3">
              <a:alphaModFix amt="55000"/>
            </a:blip>
            <a:stretch>
              <a:fillRect/>
            </a:stretch>
          </a:blipFill>
        </p:spPr>
        <p:txBody>
          <a:bodyPr/>
          <a:lstStyle/>
          <a:p>
            <a:endParaRPr lang="en-US"/>
          </a:p>
        </p:txBody>
      </p:sp>
      <p:grpSp>
        <p:nvGrpSpPr>
          <p:cNvPr id="12" name="Group 12"/>
          <p:cNvGrpSpPr/>
          <p:nvPr/>
        </p:nvGrpSpPr>
        <p:grpSpPr>
          <a:xfrm rot="-1772257">
            <a:off x="11897977" y="4458033"/>
            <a:ext cx="1688777" cy="7462842"/>
            <a:chOff x="0" y="0"/>
            <a:chExt cx="444781" cy="1965522"/>
          </a:xfrm>
        </p:grpSpPr>
        <p:sp>
          <p:nvSpPr>
            <p:cNvPr id="13" name="Freeform 13"/>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4" name="TextBox 14"/>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997894">
            <a:off x="11094392" y="-983153"/>
            <a:ext cx="1758392" cy="6729346"/>
            <a:chOff x="0" y="0"/>
            <a:chExt cx="463116" cy="1772338"/>
          </a:xfrm>
        </p:grpSpPr>
        <p:sp>
          <p:nvSpPr>
            <p:cNvPr id="16" name="Freeform 16"/>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txBody>
            <a:bodyPr/>
            <a:lstStyle/>
            <a:p>
              <a:endParaRPr lang="en-US"/>
            </a:p>
          </p:txBody>
        </p:sp>
        <p:sp>
          <p:nvSpPr>
            <p:cNvPr id="17" name="TextBox 17"/>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28700" y="1335891"/>
            <a:ext cx="7402224" cy="1381125"/>
          </a:xfrm>
          <a:prstGeom prst="rect">
            <a:avLst/>
          </a:prstGeom>
        </p:spPr>
        <p:txBody>
          <a:bodyPr lIns="0" tIns="0" rIns="0" bIns="0" rtlCol="0" anchor="t">
            <a:spAutoFit/>
          </a:bodyPr>
          <a:lstStyle/>
          <a:p>
            <a:pPr>
              <a:lnSpc>
                <a:spcPts val="5400"/>
              </a:lnSpc>
            </a:pPr>
            <a:r>
              <a:rPr lang="en-US" sz="4500">
                <a:solidFill>
                  <a:srgbClr val="000000"/>
                </a:solidFill>
                <a:latin typeface="League Spartan Bold"/>
              </a:rPr>
              <a:t>LEARNING AND LEADERSHIP ACADEMY</a:t>
            </a:r>
          </a:p>
        </p:txBody>
      </p:sp>
      <p:sp>
        <p:nvSpPr>
          <p:cNvPr id="19" name="TextBox 19"/>
          <p:cNvSpPr txBox="1"/>
          <p:nvPr/>
        </p:nvSpPr>
        <p:spPr>
          <a:xfrm>
            <a:off x="1028700" y="3495239"/>
            <a:ext cx="9059297" cy="4937249"/>
          </a:xfrm>
          <a:prstGeom prst="rect">
            <a:avLst/>
          </a:prstGeom>
        </p:spPr>
        <p:txBody>
          <a:bodyPr lIns="0" tIns="0" rIns="0" bIns="0" rtlCol="0" anchor="t">
            <a:spAutoFit/>
          </a:bodyPr>
          <a:lstStyle/>
          <a:p>
            <a:pPr algn="just">
              <a:lnSpc>
                <a:spcPts val="3520"/>
              </a:lnSpc>
            </a:pPr>
            <a:r>
              <a:rPr lang="en-US" sz="2514" dirty="0">
                <a:solidFill>
                  <a:srgbClr val="000000"/>
                </a:solidFill>
                <a:latin typeface="Poppins"/>
              </a:rPr>
              <a:t>FAVORs </a:t>
            </a:r>
            <a:r>
              <a:rPr lang="en-US" sz="2514" dirty="0">
                <a:solidFill>
                  <a:srgbClr val="000000"/>
                </a:solidFill>
                <a:latin typeface="Poppins Bold"/>
              </a:rPr>
              <a:t>Learning &amp; Leadership Academy</a:t>
            </a:r>
            <a:r>
              <a:rPr lang="en-US" sz="2514" dirty="0">
                <a:solidFill>
                  <a:srgbClr val="000000"/>
                </a:solidFill>
                <a:latin typeface="Poppins"/>
              </a:rPr>
              <a:t> (FLLA) provides </a:t>
            </a:r>
            <a:r>
              <a:rPr lang="en-US" sz="2514" dirty="0">
                <a:solidFill>
                  <a:srgbClr val="000000"/>
                </a:solidFill>
                <a:latin typeface="Poppins Italics"/>
              </a:rPr>
              <a:t>free</a:t>
            </a:r>
            <a:r>
              <a:rPr lang="en-US" sz="2514" dirty="0">
                <a:solidFill>
                  <a:srgbClr val="000000"/>
                </a:solidFill>
                <a:latin typeface="Poppins"/>
              </a:rPr>
              <a:t> virtual and in-person training workshops.</a:t>
            </a:r>
          </a:p>
          <a:p>
            <a:pPr algn="just">
              <a:lnSpc>
                <a:spcPts val="3520"/>
              </a:lnSpc>
            </a:pPr>
            <a:r>
              <a:rPr lang="en-US" sz="2514" dirty="0">
                <a:solidFill>
                  <a:srgbClr val="000000"/>
                </a:solidFill>
                <a:latin typeface="Poppins"/>
              </a:rPr>
              <a:t> </a:t>
            </a:r>
          </a:p>
          <a:p>
            <a:pPr algn="just">
              <a:lnSpc>
                <a:spcPts val="3520"/>
              </a:lnSpc>
            </a:pPr>
            <a:r>
              <a:rPr lang="en-US" sz="2514" dirty="0">
                <a:solidFill>
                  <a:srgbClr val="000000"/>
                </a:solidFill>
                <a:latin typeface="Poppins"/>
              </a:rPr>
              <a:t>This virtual learning collaborative is designed to guide and mentor </a:t>
            </a:r>
            <a:r>
              <a:rPr lang="en-US" sz="2514" dirty="0">
                <a:solidFill>
                  <a:srgbClr val="000000"/>
                </a:solidFill>
                <a:latin typeface="Poppins Bold Italics"/>
              </a:rPr>
              <a:t>family &amp; young adult champions</a:t>
            </a:r>
            <a:r>
              <a:rPr lang="en-US" sz="2514" dirty="0">
                <a:solidFill>
                  <a:srgbClr val="000000"/>
                </a:solidFill>
                <a:latin typeface="Poppins"/>
              </a:rPr>
              <a:t> interested in developing leadership and peer support skills. </a:t>
            </a:r>
          </a:p>
          <a:p>
            <a:pPr algn="just">
              <a:lnSpc>
                <a:spcPts val="3520"/>
              </a:lnSpc>
            </a:pPr>
            <a:endParaRPr lang="en-US" sz="2514" dirty="0">
              <a:solidFill>
                <a:srgbClr val="000000"/>
              </a:solidFill>
              <a:latin typeface="Poppins"/>
            </a:endParaRPr>
          </a:p>
          <a:p>
            <a:pPr algn="just">
              <a:lnSpc>
                <a:spcPts val="3520"/>
              </a:lnSpc>
              <a:spcBef>
                <a:spcPct val="0"/>
              </a:spcBef>
            </a:pPr>
            <a:r>
              <a:rPr lang="en-US" sz="2514" dirty="0">
                <a:solidFill>
                  <a:srgbClr val="000000"/>
                </a:solidFill>
                <a:latin typeface="Poppins"/>
              </a:rPr>
              <a:t>Through these trainings, young adults and families receive ongoing development around family advocacy, support group facilitation, sharing your story and more. </a:t>
            </a:r>
          </a:p>
        </p:txBody>
      </p:sp>
      <p:sp>
        <p:nvSpPr>
          <p:cNvPr id="20" name="Freeform 20"/>
          <p:cNvSpPr/>
          <p:nvPr/>
        </p:nvSpPr>
        <p:spPr>
          <a:xfrm>
            <a:off x="0" y="8597901"/>
            <a:ext cx="1505311" cy="1689099"/>
          </a:xfrm>
          <a:custGeom>
            <a:avLst/>
            <a:gdLst/>
            <a:ahLst/>
            <a:cxnLst/>
            <a:rect l="l" t="t" r="r" b="b"/>
            <a:pathLst>
              <a:path w="1505311" h="1689099">
                <a:moveTo>
                  <a:pt x="0" y="0"/>
                </a:moveTo>
                <a:lnTo>
                  <a:pt x="1505311" y="0"/>
                </a:lnTo>
                <a:lnTo>
                  <a:pt x="1505311" y="1689099"/>
                </a:lnTo>
                <a:lnTo>
                  <a:pt x="0" y="1689099"/>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645" y="4837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rot="1663362">
            <a:off x="11890216" y="327296"/>
            <a:ext cx="9582641" cy="14171389"/>
            <a:chOff x="0" y="0"/>
            <a:chExt cx="2523823" cy="3732382"/>
          </a:xfrm>
        </p:grpSpPr>
        <p:sp>
          <p:nvSpPr>
            <p:cNvPr id="4" name="Freeform 4"/>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003D60"/>
            </a:solidFill>
          </p:spPr>
          <p:txBody>
            <a:bodyPr/>
            <a:lstStyle/>
            <a:p>
              <a:endParaRPr lang="en-US"/>
            </a:p>
          </p:txBody>
        </p:sp>
        <p:sp>
          <p:nvSpPr>
            <p:cNvPr id="5" name="TextBox 5"/>
            <p:cNvSpPr txBox="1"/>
            <p:nvPr/>
          </p:nvSpPr>
          <p:spPr>
            <a:xfrm>
              <a:off x="0" y="-57150"/>
              <a:ext cx="2523823" cy="378953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761515">
            <a:off x="12350631" y="-3047439"/>
            <a:ext cx="8661811" cy="14062736"/>
            <a:chOff x="0" y="0"/>
            <a:chExt cx="2281300" cy="3703766"/>
          </a:xfrm>
        </p:grpSpPr>
        <p:sp>
          <p:nvSpPr>
            <p:cNvPr id="7" name="Freeform 7"/>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FFBC00"/>
            </a:solidFill>
          </p:spPr>
          <p:txBody>
            <a:bodyPr/>
            <a:lstStyle/>
            <a:p>
              <a:endParaRPr lang="en-US"/>
            </a:p>
          </p:txBody>
        </p:sp>
        <p:sp>
          <p:nvSpPr>
            <p:cNvPr id="8" name="TextBox 8"/>
            <p:cNvSpPr txBox="1"/>
            <p:nvPr/>
          </p:nvSpPr>
          <p:spPr>
            <a:xfrm>
              <a:off x="0" y="-57150"/>
              <a:ext cx="2281300" cy="376091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46665" y="-589596"/>
            <a:ext cx="8041335" cy="6613224"/>
            <a:chOff x="0" y="0"/>
            <a:chExt cx="6197600" cy="5096929"/>
          </a:xfrm>
        </p:grpSpPr>
        <p:sp>
          <p:nvSpPr>
            <p:cNvPr id="10" name="Freeform 10"/>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3"/>
              <a:stretch>
                <a:fillRect r="-14278" b="-39132"/>
              </a:stretch>
            </a:blipFill>
          </p:spPr>
          <p:txBody>
            <a:bodyPr/>
            <a:lstStyle/>
            <a:p>
              <a:endParaRPr lang="en-US"/>
            </a:p>
          </p:txBody>
        </p:sp>
      </p:grpSp>
      <p:grpSp>
        <p:nvGrpSpPr>
          <p:cNvPr id="11" name="Group 11"/>
          <p:cNvGrpSpPr/>
          <p:nvPr/>
        </p:nvGrpSpPr>
        <p:grpSpPr>
          <a:xfrm>
            <a:off x="13773082" y="6573915"/>
            <a:ext cx="4514918" cy="3713085"/>
            <a:chOff x="0" y="0"/>
            <a:chExt cx="6197600" cy="5096929"/>
          </a:xfrm>
        </p:grpSpPr>
        <p:sp>
          <p:nvSpPr>
            <p:cNvPr id="12" name="Freeform 12"/>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4"/>
              <a:stretch>
                <a:fillRect l="-49732" t="-476" b="-20827"/>
              </a:stretch>
            </a:blipFill>
          </p:spPr>
          <p:txBody>
            <a:bodyPr/>
            <a:lstStyle/>
            <a:p>
              <a:endParaRPr lang="en-US"/>
            </a:p>
          </p:txBody>
        </p:sp>
      </p:grpSp>
      <p:sp>
        <p:nvSpPr>
          <p:cNvPr id="13" name="TextBox 13"/>
          <p:cNvSpPr txBox="1"/>
          <p:nvPr/>
        </p:nvSpPr>
        <p:spPr>
          <a:xfrm>
            <a:off x="1186480" y="3402173"/>
            <a:ext cx="8430859" cy="3029227"/>
          </a:xfrm>
          <a:prstGeom prst="rect">
            <a:avLst/>
          </a:prstGeom>
        </p:spPr>
        <p:txBody>
          <a:bodyPr lIns="0" tIns="0" rIns="0" bIns="0" rtlCol="0" anchor="t">
            <a:spAutoFit/>
          </a:bodyPr>
          <a:lstStyle/>
          <a:p>
            <a:pPr algn="just">
              <a:lnSpc>
                <a:spcPts val="3359"/>
              </a:lnSpc>
            </a:pPr>
            <a:r>
              <a:rPr lang="en-US" sz="2399" dirty="0">
                <a:solidFill>
                  <a:srgbClr val="000000"/>
                </a:solidFill>
                <a:latin typeface="Poppins Bold"/>
              </a:rPr>
              <a:t>Monthly Workshops</a:t>
            </a:r>
          </a:p>
          <a:p>
            <a:pPr marL="518157" lvl="1" indent="-259078" algn="just">
              <a:lnSpc>
                <a:spcPts val="3359"/>
              </a:lnSpc>
              <a:buFont typeface="Arial"/>
              <a:buChar char="•"/>
            </a:pPr>
            <a:r>
              <a:rPr lang="en-US" sz="2399" dirty="0">
                <a:solidFill>
                  <a:srgbClr val="000000"/>
                </a:solidFill>
                <a:latin typeface="Poppins"/>
              </a:rPr>
              <a:t>How To Be Your Child’s Best Advocate (Parts 1 &amp; 2)</a:t>
            </a:r>
          </a:p>
          <a:p>
            <a:pPr marL="518157" lvl="1" indent="-259078" algn="just">
              <a:lnSpc>
                <a:spcPts val="3359"/>
              </a:lnSpc>
              <a:buFont typeface="Arial"/>
              <a:buChar char="•"/>
            </a:pPr>
            <a:r>
              <a:rPr lang="en-US" sz="2399" dirty="0">
                <a:solidFill>
                  <a:srgbClr val="000000"/>
                </a:solidFill>
                <a:latin typeface="Poppins"/>
              </a:rPr>
              <a:t>Understanding Your Child’s IEP</a:t>
            </a:r>
          </a:p>
          <a:p>
            <a:pPr marL="518157" lvl="1" indent="-259078" algn="just">
              <a:lnSpc>
                <a:spcPts val="3359"/>
              </a:lnSpc>
              <a:buFont typeface="Arial"/>
              <a:buChar char="•"/>
            </a:pPr>
            <a:r>
              <a:rPr lang="en-US" sz="2399" dirty="0">
                <a:solidFill>
                  <a:srgbClr val="000000"/>
                </a:solidFill>
                <a:latin typeface="Poppins"/>
              </a:rPr>
              <a:t>Agents of Change</a:t>
            </a:r>
          </a:p>
          <a:p>
            <a:pPr marL="518157" lvl="1" indent="-259078" algn="just">
              <a:lnSpc>
                <a:spcPts val="3359"/>
              </a:lnSpc>
              <a:buFont typeface="Arial"/>
              <a:buChar char="•"/>
            </a:pPr>
            <a:r>
              <a:rPr lang="en-US" sz="2399" dirty="0">
                <a:solidFill>
                  <a:srgbClr val="000000"/>
                </a:solidFill>
                <a:latin typeface="Poppins"/>
              </a:rPr>
              <a:t>Persuasive Storytelling</a:t>
            </a:r>
          </a:p>
          <a:p>
            <a:pPr marL="518157" lvl="1" indent="-259078" algn="just">
              <a:lnSpc>
                <a:spcPts val="3359"/>
              </a:lnSpc>
              <a:buFont typeface="Arial"/>
              <a:buChar char="•"/>
            </a:pPr>
            <a:r>
              <a:rPr lang="en-US" sz="2399" dirty="0">
                <a:solidFill>
                  <a:srgbClr val="000000"/>
                </a:solidFill>
                <a:latin typeface="Poppins"/>
              </a:rPr>
              <a:t>Support Group Facilitation &amp; Financial Planning</a:t>
            </a:r>
          </a:p>
          <a:p>
            <a:pPr marL="518157" lvl="1" indent="-259078" algn="just">
              <a:lnSpc>
                <a:spcPts val="3359"/>
              </a:lnSpc>
              <a:buFont typeface="Arial"/>
              <a:buChar char="•"/>
            </a:pPr>
            <a:r>
              <a:rPr lang="en-US" sz="2399" dirty="0">
                <a:solidFill>
                  <a:srgbClr val="000000"/>
                </a:solidFill>
                <a:latin typeface="Poppins"/>
              </a:rPr>
              <a:t>Redefining Self Care</a:t>
            </a:r>
          </a:p>
        </p:txBody>
      </p:sp>
      <p:sp>
        <p:nvSpPr>
          <p:cNvPr id="14" name="TextBox 14"/>
          <p:cNvSpPr txBox="1"/>
          <p:nvPr/>
        </p:nvSpPr>
        <p:spPr>
          <a:xfrm>
            <a:off x="1186480" y="6550592"/>
            <a:ext cx="8115300" cy="1198880"/>
          </a:xfrm>
          <a:prstGeom prst="rect">
            <a:avLst/>
          </a:prstGeom>
        </p:spPr>
        <p:txBody>
          <a:bodyPr lIns="0" tIns="0" rIns="0" bIns="0" rtlCol="0" anchor="t">
            <a:spAutoFit/>
          </a:bodyPr>
          <a:lstStyle/>
          <a:p>
            <a:pPr algn="just">
              <a:lnSpc>
                <a:spcPts val="3219"/>
              </a:lnSpc>
            </a:pPr>
            <a:r>
              <a:rPr lang="en-US" sz="2299" dirty="0">
                <a:solidFill>
                  <a:srgbClr val="000000"/>
                </a:solidFill>
                <a:latin typeface="Poppins Bold"/>
              </a:rPr>
              <a:t>Quarterly Workshops</a:t>
            </a:r>
          </a:p>
          <a:p>
            <a:pPr marL="496567" lvl="1" indent="-248284" algn="just">
              <a:lnSpc>
                <a:spcPts val="3219"/>
              </a:lnSpc>
              <a:buFont typeface="Arial"/>
              <a:buChar char="•"/>
            </a:pPr>
            <a:r>
              <a:rPr lang="en-US" sz="2299" dirty="0">
                <a:solidFill>
                  <a:srgbClr val="000000"/>
                </a:solidFill>
                <a:latin typeface="Poppins"/>
              </a:rPr>
              <a:t>Data 101 - Parts 1 &amp; 2</a:t>
            </a:r>
          </a:p>
          <a:p>
            <a:pPr marL="496567" lvl="1" indent="-248284" algn="just">
              <a:lnSpc>
                <a:spcPts val="3219"/>
              </a:lnSpc>
              <a:buFont typeface="Arial"/>
              <a:buChar char="•"/>
            </a:pPr>
            <a:r>
              <a:rPr lang="en-US" sz="2299" dirty="0">
                <a:solidFill>
                  <a:srgbClr val="000000"/>
                </a:solidFill>
                <a:latin typeface="Poppins"/>
              </a:rPr>
              <a:t>Data 201</a:t>
            </a:r>
          </a:p>
        </p:txBody>
      </p:sp>
      <p:grpSp>
        <p:nvGrpSpPr>
          <p:cNvPr id="15" name="Group 15"/>
          <p:cNvGrpSpPr/>
          <p:nvPr/>
        </p:nvGrpSpPr>
        <p:grpSpPr>
          <a:xfrm>
            <a:off x="-830957" y="911652"/>
            <a:ext cx="9784422" cy="2057400"/>
            <a:chOff x="0" y="0"/>
            <a:chExt cx="2576967" cy="541867"/>
          </a:xfrm>
        </p:grpSpPr>
        <p:sp>
          <p:nvSpPr>
            <p:cNvPr id="16" name="Freeform 16"/>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txBody>
            <a:bodyPr/>
            <a:lstStyle/>
            <a:p>
              <a:endParaRPr lang="en-US"/>
            </a:p>
          </p:txBody>
        </p:sp>
        <p:sp>
          <p:nvSpPr>
            <p:cNvPr id="17" name="TextBox 17"/>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28700" y="1587927"/>
            <a:ext cx="7402224" cy="695325"/>
          </a:xfrm>
          <a:prstGeom prst="rect">
            <a:avLst/>
          </a:prstGeom>
        </p:spPr>
        <p:txBody>
          <a:bodyPr lIns="0" tIns="0" rIns="0" bIns="0" rtlCol="0" anchor="t">
            <a:spAutoFit/>
          </a:bodyPr>
          <a:lstStyle/>
          <a:p>
            <a:pPr>
              <a:lnSpc>
                <a:spcPts val="5400"/>
              </a:lnSpc>
            </a:pPr>
            <a:r>
              <a:rPr lang="en-US" sz="4500">
                <a:solidFill>
                  <a:srgbClr val="000000"/>
                </a:solidFill>
                <a:latin typeface="League Spartan Bold"/>
              </a:rPr>
              <a:t>LLA WORKSHOPS</a:t>
            </a:r>
          </a:p>
        </p:txBody>
      </p:sp>
      <p:sp>
        <p:nvSpPr>
          <p:cNvPr id="19" name="TextBox 19"/>
          <p:cNvSpPr txBox="1"/>
          <p:nvPr/>
        </p:nvSpPr>
        <p:spPr>
          <a:xfrm>
            <a:off x="1186480" y="7827581"/>
            <a:ext cx="8115300" cy="1198880"/>
          </a:xfrm>
          <a:prstGeom prst="rect">
            <a:avLst/>
          </a:prstGeom>
        </p:spPr>
        <p:txBody>
          <a:bodyPr lIns="0" tIns="0" rIns="0" bIns="0" rtlCol="0" anchor="t">
            <a:spAutoFit/>
          </a:bodyPr>
          <a:lstStyle/>
          <a:p>
            <a:pPr algn="just">
              <a:lnSpc>
                <a:spcPts val="3219"/>
              </a:lnSpc>
            </a:pPr>
            <a:r>
              <a:rPr lang="en-US" sz="2299" dirty="0">
                <a:solidFill>
                  <a:srgbClr val="000000"/>
                </a:solidFill>
                <a:latin typeface="Poppins Bold"/>
              </a:rPr>
              <a:t>Impromptu Workshops</a:t>
            </a:r>
          </a:p>
          <a:p>
            <a:pPr marL="496567" lvl="1" indent="-248284" algn="just">
              <a:lnSpc>
                <a:spcPts val="3219"/>
              </a:lnSpc>
              <a:buFont typeface="Arial"/>
              <a:buChar char="•"/>
            </a:pPr>
            <a:r>
              <a:rPr lang="en-US" sz="2299" dirty="0" err="1">
                <a:solidFill>
                  <a:srgbClr val="000000"/>
                </a:solidFill>
                <a:latin typeface="Poppins"/>
              </a:rPr>
              <a:t>CONNECTing</a:t>
            </a:r>
            <a:r>
              <a:rPr lang="en-US" sz="2299" dirty="0">
                <a:solidFill>
                  <a:srgbClr val="000000"/>
                </a:solidFill>
                <a:latin typeface="Poppins"/>
              </a:rPr>
              <a:t> Youth</a:t>
            </a:r>
          </a:p>
          <a:p>
            <a:pPr marL="496567" lvl="1" indent="-248284" algn="just">
              <a:lnSpc>
                <a:spcPts val="3219"/>
              </a:lnSpc>
              <a:buFont typeface="Arial"/>
              <a:buChar char="•"/>
            </a:pPr>
            <a:r>
              <a:rPr lang="en-US" sz="2299" dirty="0">
                <a:solidFill>
                  <a:srgbClr val="000000"/>
                </a:solidFill>
                <a:latin typeface="Poppins"/>
              </a:rPr>
              <a:t>What’s Your Story?</a:t>
            </a:r>
          </a:p>
        </p:txBody>
      </p:sp>
      <p:sp>
        <p:nvSpPr>
          <p:cNvPr id="20" name="Freeform 20"/>
          <p:cNvSpPr/>
          <p:nvPr/>
        </p:nvSpPr>
        <p:spPr>
          <a:xfrm>
            <a:off x="6303669" y="6627472"/>
            <a:ext cx="3490653" cy="2157858"/>
          </a:xfrm>
          <a:custGeom>
            <a:avLst/>
            <a:gdLst/>
            <a:ahLst/>
            <a:cxnLst/>
            <a:rect l="l" t="t" r="r" b="b"/>
            <a:pathLst>
              <a:path w="3490653" h="2157858">
                <a:moveTo>
                  <a:pt x="0" y="0"/>
                </a:moveTo>
                <a:lnTo>
                  <a:pt x="3490653" y="0"/>
                </a:lnTo>
                <a:lnTo>
                  <a:pt x="3490653" y="2157858"/>
                </a:lnTo>
                <a:lnTo>
                  <a:pt x="0" y="215785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43300" y="690393"/>
            <a:ext cx="11201400" cy="1550270"/>
            <a:chOff x="0" y="0"/>
            <a:chExt cx="2950163" cy="408301"/>
          </a:xfrm>
        </p:grpSpPr>
        <p:sp>
          <p:nvSpPr>
            <p:cNvPr id="3" name="Freeform 3"/>
            <p:cNvSpPr/>
            <p:nvPr/>
          </p:nvSpPr>
          <p:spPr>
            <a:xfrm>
              <a:off x="0" y="0"/>
              <a:ext cx="2950163" cy="408301"/>
            </a:xfrm>
            <a:custGeom>
              <a:avLst/>
              <a:gdLst/>
              <a:ahLst/>
              <a:cxnLst/>
              <a:rect l="l" t="t" r="r" b="b"/>
              <a:pathLst>
                <a:path w="2950163" h="408301">
                  <a:moveTo>
                    <a:pt x="63586" y="0"/>
                  </a:moveTo>
                  <a:lnTo>
                    <a:pt x="2886577" y="0"/>
                  </a:lnTo>
                  <a:cubicBezTo>
                    <a:pt x="2903441" y="0"/>
                    <a:pt x="2919614" y="6699"/>
                    <a:pt x="2931539" y="18624"/>
                  </a:cubicBezTo>
                  <a:cubicBezTo>
                    <a:pt x="2943464" y="30549"/>
                    <a:pt x="2950163" y="46722"/>
                    <a:pt x="2950163" y="63586"/>
                  </a:cubicBezTo>
                  <a:lnTo>
                    <a:pt x="2950163" y="344715"/>
                  </a:lnTo>
                  <a:cubicBezTo>
                    <a:pt x="2950163" y="361579"/>
                    <a:pt x="2943464" y="377753"/>
                    <a:pt x="2931539" y="389677"/>
                  </a:cubicBezTo>
                  <a:cubicBezTo>
                    <a:pt x="2919614" y="401602"/>
                    <a:pt x="2903441" y="408301"/>
                    <a:pt x="2886577" y="408301"/>
                  </a:cubicBezTo>
                  <a:lnTo>
                    <a:pt x="63586" y="408301"/>
                  </a:lnTo>
                  <a:cubicBezTo>
                    <a:pt x="46722" y="408301"/>
                    <a:pt x="30549" y="401602"/>
                    <a:pt x="18624" y="389677"/>
                  </a:cubicBezTo>
                  <a:cubicBezTo>
                    <a:pt x="6699" y="377753"/>
                    <a:pt x="0" y="361579"/>
                    <a:pt x="0" y="344715"/>
                  </a:cubicBezTo>
                  <a:lnTo>
                    <a:pt x="0" y="63586"/>
                  </a:lnTo>
                  <a:cubicBezTo>
                    <a:pt x="0" y="46722"/>
                    <a:pt x="6699" y="30549"/>
                    <a:pt x="18624" y="18624"/>
                  </a:cubicBezTo>
                  <a:cubicBezTo>
                    <a:pt x="30549" y="6699"/>
                    <a:pt x="46722" y="0"/>
                    <a:pt x="63586" y="0"/>
                  </a:cubicBezTo>
                  <a:close/>
                </a:path>
              </a:pathLst>
            </a:custGeom>
            <a:solidFill>
              <a:srgbClr val="FFBC00"/>
            </a:solidFill>
          </p:spPr>
          <p:txBody>
            <a:bodyPr/>
            <a:lstStyle/>
            <a:p>
              <a:endParaRPr lang="en-US"/>
            </a:p>
          </p:txBody>
        </p:sp>
        <p:sp>
          <p:nvSpPr>
            <p:cNvPr id="4" name="TextBox 4"/>
            <p:cNvSpPr txBox="1"/>
            <p:nvPr/>
          </p:nvSpPr>
          <p:spPr>
            <a:xfrm>
              <a:off x="0" y="-57150"/>
              <a:ext cx="2950163" cy="46545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92" y="11813"/>
            <a:ext cx="3521691" cy="4457700"/>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H="1">
            <a:off x="14766307" y="11813"/>
            <a:ext cx="3521693" cy="4457700"/>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0" y="9833549"/>
            <a:ext cx="18288000" cy="453451"/>
            <a:chOff x="0" y="0"/>
            <a:chExt cx="5133514" cy="248858"/>
          </a:xfrm>
        </p:grpSpPr>
        <p:sp>
          <p:nvSpPr>
            <p:cNvPr id="8" name="Freeform 8"/>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FFBC00"/>
            </a:solidFill>
          </p:spPr>
          <p:txBody>
            <a:bodyPr/>
            <a:lstStyle/>
            <a:p>
              <a:endParaRPr lang="en-US"/>
            </a:p>
          </p:txBody>
        </p:sp>
        <p:sp>
          <p:nvSpPr>
            <p:cNvPr id="9" name="TextBox 9"/>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97946" y="8175836"/>
            <a:ext cx="1461508" cy="1639948"/>
          </a:xfrm>
          <a:custGeom>
            <a:avLst/>
            <a:gdLst/>
            <a:ahLst/>
            <a:cxnLst/>
            <a:rect l="l" t="t" r="r" b="b"/>
            <a:pathLst>
              <a:path w="1461508" h="1639948">
                <a:moveTo>
                  <a:pt x="0" y="0"/>
                </a:moveTo>
                <a:lnTo>
                  <a:pt x="1461508" y="0"/>
                </a:lnTo>
                <a:lnTo>
                  <a:pt x="1461508" y="1639948"/>
                </a:lnTo>
                <a:lnTo>
                  <a:pt x="0" y="1639948"/>
                </a:lnTo>
                <a:lnTo>
                  <a:pt x="0" y="0"/>
                </a:lnTo>
                <a:close/>
              </a:path>
            </a:pathLst>
          </a:custGeom>
          <a:blipFill>
            <a:blip r:embed="rId4"/>
            <a:stretch>
              <a:fillRect/>
            </a:stretch>
          </a:blipFill>
        </p:spPr>
        <p:txBody>
          <a:bodyPr/>
          <a:lstStyle/>
          <a:p>
            <a:endParaRPr lang="en-US"/>
          </a:p>
        </p:txBody>
      </p:sp>
      <p:sp>
        <p:nvSpPr>
          <p:cNvPr id="11" name="Freeform 11"/>
          <p:cNvSpPr/>
          <p:nvPr/>
        </p:nvSpPr>
        <p:spPr>
          <a:xfrm>
            <a:off x="15258809" y="8158071"/>
            <a:ext cx="2710331" cy="1675477"/>
          </a:xfrm>
          <a:custGeom>
            <a:avLst/>
            <a:gdLst/>
            <a:ahLst/>
            <a:cxnLst/>
            <a:rect l="l" t="t" r="r" b="b"/>
            <a:pathLst>
              <a:path w="2710331" h="1675477">
                <a:moveTo>
                  <a:pt x="0" y="0"/>
                </a:moveTo>
                <a:lnTo>
                  <a:pt x="2710330" y="0"/>
                </a:lnTo>
                <a:lnTo>
                  <a:pt x="2710330" y="1675478"/>
                </a:lnTo>
                <a:lnTo>
                  <a:pt x="0" y="1675478"/>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4059806" y="773030"/>
            <a:ext cx="10168388" cy="1384995"/>
          </a:xfrm>
          <a:prstGeom prst="rect">
            <a:avLst/>
          </a:prstGeom>
        </p:spPr>
        <p:txBody>
          <a:bodyPr lIns="0" tIns="0" rIns="0" bIns="0" rtlCol="0" anchor="t">
            <a:spAutoFit/>
          </a:bodyPr>
          <a:lstStyle/>
          <a:p>
            <a:pPr algn="ctr">
              <a:lnSpc>
                <a:spcPts val="5400"/>
              </a:lnSpc>
            </a:pPr>
            <a:r>
              <a:rPr lang="en-US" sz="4500" dirty="0">
                <a:solidFill>
                  <a:srgbClr val="000000"/>
                </a:solidFill>
                <a:latin typeface="League Spartan Bold"/>
              </a:rPr>
              <a:t>The Steps of Development</a:t>
            </a:r>
          </a:p>
          <a:p>
            <a:pPr algn="ctr">
              <a:lnSpc>
                <a:spcPts val="5400"/>
              </a:lnSpc>
            </a:pPr>
            <a:r>
              <a:rPr lang="en-US" sz="4500" dirty="0">
                <a:solidFill>
                  <a:srgbClr val="000000"/>
                </a:solidFill>
                <a:latin typeface="League Spartan Bold"/>
              </a:rPr>
              <a:t>(Caregiver / Young Adult)</a:t>
            </a:r>
          </a:p>
        </p:txBody>
      </p:sp>
      <p:graphicFrame>
        <p:nvGraphicFramePr>
          <p:cNvPr id="15" name="Diagram 14">
            <a:extLst>
              <a:ext uri="{FF2B5EF4-FFF2-40B4-BE49-F238E27FC236}">
                <a16:creationId xmlns:a16="http://schemas.microsoft.com/office/drawing/2014/main" id="{B5514884-F078-F4D1-0754-E0DA232793B3}"/>
              </a:ext>
            </a:extLst>
          </p:cNvPr>
          <p:cNvGraphicFramePr/>
          <p:nvPr>
            <p:extLst>
              <p:ext uri="{D42A27DB-BD31-4B8C-83A1-F6EECF244321}">
                <p14:modId xmlns:p14="http://schemas.microsoft.com/office/powerpoint/2010/main" val="3861057127"/>
              </p:ext>
            </p:extLst>
          </p:nvPr>
        </p:nvGraphicFramePr>
        <p:xfrm>
          <a:off x="3699956" y="2457655"/>
          <a:ext cx="10959641" cy="63478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Freeform 18">
            <a:extLst>
              <a:ext uri="{FF2B5EF4-FFF2-40B4-BE49-F238E27FC236}">
                <a16:creationId xmlns:a16="http://schemas.microsoft.com/office/drawing/2014/main" id="{DE1701E5-0B07-8CC0-333F-206C430E0DBE}"/>
              </a:ext>
            </a:extLst>
          </p:cNvPr>
          <p:cNvSpPr/>
          <p:nvPr/>
        </p:nvSpPr>
        <p:spPr>
          <a:xfrm>
            <a:off x="8552884" y="7067974"/>
            <a:ext cx="1253786" cy="1522742"/>
          </a:xfrm>
          <a:custGeom>
            <a:avLst/>
            <a:gdLst/>
            <a:ahLst/>
            <a:cxnLst/>
            <a:rect l="l" t="t" r="r" b="b"/>
            <a:pathLst>
              <a:path w="1934056" h="2170191">
                <a:moveTo>
                  <a:pt x="0" y="0"/>
                </a:moveTo>
                <a:lnTo>
                  <a:pt x="1934056" y="0"/>
                </a:lnTo>
                <a:lnTo>
                  <a:pt x="1934056" y="2170191"/>
                </a:lnTo>
                <a:lnTo>
                  <a:pt x="0" y="2170191"/>
                </a:lnTo>
                <a:lnTo>
                  <a:pt x="0" y="0"/>
                </a:lnTo>
                <a:close/>
              </a:path>
            </a:pathLst>
          </a:custGeom>
          <a:blipFill>
            <a:blip r:embed="rId4"/>
            <a:stretch>
              <a:fillRect/>
            </a:stretch>
          </a:blipFill>
        </p:spPr>
        <p:txBody>
          <a:bodyPr/>
          <a:lstStyle/>
          <a:p>
            <a:endParaRPr lang="en-US"/>
          </a:p>
        </p:txBody>
      </p:sp>
      <p:sp>
        <p:nvSpPr>
          <p:cNvPr id="17" name="Isosceles Triangle 16">
            <a:extLst>
              <a:ext uri="{FF2B5EF4-FFF2-40B4-BE49-F238E27FC236}">
                <a16:creationId xmlns:a16="http://schemas.microsoft.com/office/drawing/2014/main" id="{AD6FB2D1-AB31-DF50-929C-674C8DC1A689}"/>
              </a:ext>
            </a:extLst>
          </p:cNvPr>
          <p:cNvSpPr/>
          <p:nvPr/>
        </p:nvSpPr>
        <p:spPr>
          <a:xfrm>
            <a:off x="6859926" y="7556071"/>
            <a:ext cx="742623" cy="730978"/>
          </a:xfrm>
          <a:prstGeom prst="triangle">
            <a:avLst>
              <a:gd name="adj" fmla="val 100000"/>
            </a:avLst>
          </a:prstGeom>
          <a:solidFill>
            <a:srgbClr val="3F5891"/>
          </a:solidFill>
          <a:ln>
            <a:solidFill>
              <a:srgbClr val="3F589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A6C59EDB-2C0F-2B1B-7D6F-7F79B2F6316E}"/>
              </a:ext>
            </a:extLst>
          </p:cNvPr>
          <p:cNvSpPr txBox="1"/>
          <p:nvPr/>
        </p:nvSpPr>
        <p:spPr>
          <a:xfrm>
            <a:off x="9975189" y="7362481"/>
            <a:ext cx="2365303" cy="123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Favor, Inc.</a:t>
            </a:r>
          </a:p>
          <a:p>
            <a:pPr marL="0" lvl="0" indent="0" algn="l" defTabSz="889000">
              <a:lnSpc>
                <a:spcPct val="90000"/>
              </a:lnSpc>
              <a:spcBef>
                <a:spcPct val="0"/>
              </a:spcBef>
              <a:spcAft>
                <a:spcPct val="35000"/>
              </a:spcAft>
              <a:buNone/>
            </a:pPr>
            <a:r>
              <a:rPr lang="en-US" sz="1400" dirty="0"/>
              <a:t>We will be </a:t>
            </a:r>
            <a:r>
              <a:rPr lang="en-US" sz="1400" b="1" u="sng" dirty="0"/>
              <a:t>with</a:t>
            </a:r>
            <a:r>
              <a:rPr lang="en-US" sz="1400" dirty="0"/>
              <a:t> you every step of the journey. </a:t>
            </a:r>
          </a:p>
          <a:p>
            <a:pPr marL="0" lvl="0" indent="0" algn="l" defTabSz="889000">
              <a:lnSpc>
                <a:spcPct val="90000"/>
              </a:lnSpc>
              <a:spcBef>
                <a:spcPct val="0"/>
              </a:spcBef>
              <a:spcAft>
                <a:spcPct val="35000"/>
              </a:spcAft>
              <a:buNone/>
            </a:pPr>
            <a:endParaRPr lang="en-US" sz="300" dirty="0"/>
          </a:p>
          <a:p>
            <a:pPr marL="0" lvl="0" indent="0" algn="l" defTabSz="889000">
              <a:lnSpc>
                <a:spcPct val="90000"/>
              </a:lnSpc>
              <a:spcBef>
                <a:spcPct val="0"/>
              </a:spcBef>
              <a:spcAft>
                <a:spcPct val="35000"/>
              </a:spcAft>
              <a:buNone/>
            </a:pPr>
            <a:r>
              <a:rPr lang="en-US" sz="1400" b="1" u="sng" dirty="0"/>
              <a:t>You</a:t>
            </a:r>
            <a:r>
              <a:rPr lang="en-US" sz="1400" dirty="0"/>
              <a:t> can do it, we can help. </a:t>
            </a:r>
          </a:p>
        </p:txBody>
      </p:sp>
      <p:sp>
        <p:nvSpPr>
          <p:cNvPr id="19" name="Equals 18">
            <a:extLst>
              <a:ext uri="{FF2B5EF4-FFF2-40B4-BE49-F238E27FC236}">
                <a16:creationId xmlns:a16="http://schemas.microsoft.com/office/drawing/2014/main" id="{6A4C5B9B-07E2-C9A3-2A1E-B038896E2814}"/>
              </a:ext>
            </a:extLst>
          </p:cNvPr>
          <p:cNvSpPr/>
          <p:nvPr/>
        </p:nvSpPr>
        <p:spPr>
          <a:xfrm>
            <a:off x="7874538" y="7735599"/>
            <a:ext cx="361204" cy="274351"/>
          </a:xfrm>
          <a:prstGeom prst="mathEqual">
            <a:avLst/>
          </a:prstGeom>
          <a:solidFill>
            <a:srgbClr val="3F5891"/>
          </a:solidFill>
          <a:ln>
            <a:solidFill>
              <a:srgbClr val="3F58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11619102" y="-437261"/>
            <a:ext cx="6964153" cy="10831841"/>
            <a:chOff x="0" y="0"/>
            <a:chExt cx="9285537" cy="14442454"/>
          </a:xfrm>
        </p:grpSpPr>
        <p:pic>
          <p:nvPicPr>
            <p:cNvPr id="4" name="Picture 4"/>
            <p:cNvPicPr>
              <a:picLocks noChangeAspect="1"/>
            </p:cNvPicPr>
            <p:nvPr/>
          </p:nvPicPr>
          <p:blipFill>
            <a:blip r:embed="rId3"/>
            <a:srcRect l="28582" r="28582"/>
            <a:stretch>
              <a:fillRect/>
            </a:stretch>
          </p:blipFill>
          <p:spPr>
            <a:xfrm>
              <a:off x="0" y="0"/>
              <a:ext cx="9285537" cy="14442454"/>
            </a:xfrm>
            <a:prstGeom prst="rect">
              <a:avLst/>
            </a:prstGeom>
          </p:spPr>
        </p:pic>
      </p:grpSp>
      <p:grpSp>
        <p:nvGrpSpPr>
          <p:cNvPr id="5" name="Group 5"/>
          <p:cNvGrpSpPr/>
          <p:nvPr/>
        </p:nvGrpSpPr>
        <p:grpSpPr>
          <a:xfrm rot="10799999">
            <a:off x="8927887" y="6253292"/>
            <a:ext cx="5443005" cy="4762630"/>
            <a:chOff x="0" y="0"/>
            <a:chExt cx="812800" cy="711200"/>
          </a:xfrm>
        </p:grpSpPr>
        <p:sp>
          <p:nvSpPr>
            <p:cNvPr id="6" name="Freeform 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7" name="TextBox 7"/>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3609890">
            <a:off x="8010835" y="8023804"/>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sp>
        <p:nvSpPr>
          <p:cNvPr id="9" name="Freeform 9"/>
          <p:cNvSpPr/>
          <p:nvPr/>
        </p:nvSpPr>
        <p:spPr>
          <a:xfrm rot="-4357799">
            <a:off x="9281916" y="1895952"/>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grpSp>
        <p:nvGrpSpPr>
          <p:cNvPr id="10" name="Group 10"/>
          <p:cNvGrpSpPr/>
          <p:nvPr/>
        </p:nvGrpSpPr>
        <p:grpSpPr>
          <a:xfrm rot="-1772257">
            <a:off x="11681864" y="4320385"/>
            <a:ext cx="1688777" cy="7462842"/>
            <a:chOff x="0" y="0"/>
            <a:chExt cx="444781" cy="1965522"/>
          </a:xfrm>
        </p:grpSpPr>
        <p:sp>
          <p:nvSpPr>
            <p:cNvPr id="11" name="Freeform 11"/>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2" name="TextBox 12"/>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997894">
            <a:off x="10878279" y="-1120801"/>
            <a:ext cx="1758392" cy="6729346"/>
            <a:chOff x="0" y="0"/>
            <a:chExt cx="463116" cy="1772338"/>
          </a:xfrm>
        </p:grpSpPr>
        <p:sp>
          <p:nvSpPr>
            <p:cNvPr id="14" name="Freeform 14"/>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txBody>
            <a:bodyPr/>
            <a:lstStyle/>
            <a:p>
              <a:endParaRPr lang="en-US"/>
            </a:p>
          </p:txBody>
        </p:sp>
        <p:sp>
          <p:nvSpPr>
            <p:cNvPr id="15" name="TextBox 15"/>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685561" y="2882773"/>
            <a:ext cx="7242326" cy="4530979"/>
          </a:xfrm>
          <a:prstGeom prst="rect">
            <a:avLst/>
          </a:prstGeom>
        </p:spPr>
        <p:txBody>
          <a:bodyPr lIns="0" tIns="0" rIns="0" bIns="0" rtlCol="0" anchor="t">
            <a:spAutoFit/>
          </a:bodyPr>
          <a:lstStyle/>
          <a:p>
            <a:pPr algn="ctr">
              <a:lnSpc>
                <a:spcPts val="11918"/>
              </a:lnSpc>
            </a:pPr>
            <a:r>
              <a:rPr lang="en-US" sz="10100">
                <a:solidFill>
                  <a:srgbClr val="003D60"/>
                </a:solidFill>
                <a:latin typeface="League Spartan Bold"/>
              </a:rPr>
              <a:t>QUESTION &amp; ANSWER</a:t>
            </a:r>
          </a:p>
        </p:txBody>
      </p:sp>
      <p:sp>
        <p:nvSpPr>
          <p:cNvPr id="17" name="Freeform 17"/>
          <p:cNvSpPr/>
          <p:nvPr/>
        </p:nvSpPr>
        <p:spPr>
          <a:xfrm>
            <a:off x="0" y="8597901"/>
            <a:ext cx="1505311" cy="1689099"/>
          </a:xfrm>
          <a:custGeom>
            <a:avLst/>
            <a:gdLst/>
            <a:ahLst/>
            <a:cxnLst/>
            <a:rect l="l" t="t" r="r" b="b"/>
            <a:pathLst>
              <a:path w="1505311" h="1689099">
                <a:moveTo>
                  <a:pt x="0" y="0"/>
                </a:moveTo>
                <a:lnTo>
                  <a:pt x="1505311" y="0"/>
                </a:lnTo>
                <a:lnTo>
                  <a:pt x="1505311" y="1689099"/>
                </a:lnTo>
                <a:lnTo>
                  <a:pt x="0" y="1689099"/>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268623"/>
            <a:ext cx="7641889" cy="1550270"/>
            <a:chOff x="0" y="0"/>
            <a:chExt cx="2950163" cy="408301"/>
          </a:xfrm>
        </p:grpSpPr>
        <p:sp>
          <p:nvSpPr>
            <p:cNvPr id="4" name="Freeform 4"/>
            <p:cNvSpPr/>
            <p:nvPr/>
          </p:nvSpPr>
          <p:spPr>
            <a:xfrm>
              <a:off x="0" y="0"/>
              <a:ext cx="2950163" cy="408301"/>
            </a:xfrm>
            <a:custGeom>
              <a:avLst/>
              <a:gdLst/>
              <a:ahLst/>
              <a:cxnLst/>
              <a:rect l="l" t="t" r="r" b="b"/>
              <a:pathLst>
                <a:path w="2950163" h="408301">
                  <a:moveTo>
                    <a:pt x="63586" y="0"/>
                  </a:moveTo>
                  <a:lnTo>
                    <a:pt x="2886577" y="0"/>
                  </a:lnTo>
                  <a:cubicBezTo>
                    <a:pt x="2903441" y="0"/>
                    <a:pt x="2919614" y="6699"/>
                    <a:pt x="2931539" y="18624"/>
                  </a:cubicBezTo>
                  <a:cubicBezTo>
                    <a:pt x="2943464" y="30549"/>
                    <a:pt x="2950163" y="46722"/>
                    <a:pt x="2950163" y="63586"/>
                  </a:cubicBezTo>
                  <a:lnTo>
                    <a:pt x="2950163" y="344715"/>
                  </a:lnTo>
                  <a:cubicBezTo>
                    <a:pt x="2950163" y="361579"/>
                    <a:pt x="2943464" y="377753"/>
                    <a:pt x="2931539" y="389677"/>
                  </a:cubicBezTo>
                  <a:cubicBezTo>
                    <a:pt x="2919614" y="401602"/>
                    <a:pt x="2903441" y="408301"/>
                    <a:pt x="2886577" y="408301"/>
                  </a:cubicBezTo>
                  <a:lnTo>
                    <a:pt x="63586" y="408301"/>
                  </a:lnTo>
                  <a:cubicBezTo>
                    <a:pt x="46722" y="408301"/>
                    <a:pt x="30549" y="401602"/>
                    <a:pt x="18624" y="389677"/>
                  </a:cubicBezTo>
                  <a:cubicBezTo>
                    <a:pt x="6699" y="377753"/>
                    <a:pt x="0" y="361579"/>
                    <a:pt x="0" y="344715"/>
                  </a:cubicBezTo>
                  <a:lnTo>
                    <a:pt x="0" y="63586"/>
                  </a:lnTo>
                  <a:cubicBezTo>
                    <a:pt x="0" y="46722"/>
                    <a:pt x="6699" y="30549"/>
                    <a:pt x="18624" y="18624"/>
                  </a:cubicBezTo>
                  <a:cubicBezTo>
                    <a:pt x="30549" y="6699"/>
                    <a:pt x="46722" y="0"/>
                    <a:pt x="63586" y="0"/>
                  </a:cubicBezTo>
                  <a:close/>
                </a:path>
              </a:pathLst>
            </a:custGeom>
            <a:solidFill>
              <a:srgbClr val="FFBC00"/>
            </a:solidFill>
          </p:spPr>
          <p:txBody>
            <a:bodyPr/>
            <a:lstStyle/>
            <a:p>
              <a:endParaRPr lang="en-US"/>
            </a:p>
          </p:txBody>
        </p:sp>
        <p:sp>
          <p:nvSpPr>
            <p:cNvPr id="5" name="TextBox 5"/>
            <p:cNvSpPr txBox="1"/>
            <p:nvPr/>
          </p:nvSpPr>
          <p:spPr>
            <a:xfrm>
              <a:off x="0" y="-57150"/>
              <a:ext cx="2950163" cy="46545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3788001" flipH="1" flipV="1">
            <a:off x="10727066" y="1545324"/>
            <a:ext cx="7216534" cy="342785"/>
          </a:xfrm>
          <a:custGeom>
            <a:avLst/>
            <a:gdLst/>
            <a:ahLst/>
            <a:cxnLst/>
            <a:rect l="l" t="t" r="r" b="b"/>
            <a:pathLst>
              <a:path w="7216534" h="342785">
                <a:moveTo>
                  <a:pt x="7216534" y="342785"/>
                </a:moveTo>
                <a:lnTo>
                  <a:pt x="0" y="342785"/>
                </a:lnTo>
                <a:lnTo>
                  <a:pt x="0" y="0"/>
                </a:lnTo>
                <a:lnTo>
                  <a:pt x="7216534" y="0"/>
                </a:lnTo>
                <a:lnTo>
                  <a:pt x="7216534" y="342785"/>
                </a:lnTo>
                <a:close/>
              </a:path>
            </a:pathLst>
          </a:custGeom>
          <a:blipFill>
            <a:blip r:embed="rId2">
              <a:alphaModFix amt="55000"/>
            </a:blip>
            <a:stretch>
              <a:fillRect/>
            </a:stretch>
          </a:blipFill>
        </p:spPr>
        <p:txBody>
          <a:bodyPr/>
          <a:lstStyle/>
          <a:p>
            <a:endParaRPr lang="en-US"/>
          </a:p>
        </p:txBody>
      </p:sp>
      <p:grpSp>
        <p:nvGrpSpPr>
          <p:cNvPr id="7" name="Group 7"/>
          <p:cNvGrpSpPr/>
          <p:nvPr/>
        </p:nvGrpSpPr>
        <p:grpSpPr>
          <a:xfrm>
            <a:off x="10667703" y="-61499"/>
            <a:ext cx="5443005" cy="4762630"/>
            <a:chOff x="0" y="0"/>
            <a:chExt cx="812800" cy="711200"/>
          </a:xfrm>
        </p:grpSpPr>
        <p:sp>
          <p:nvSpPr>
            <p:cNvPr id="8" name="Freeform 8"/>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9" name="TextBox 9"/>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636443" y="0"/>
            <a:ext cx="7586070" cy="10287000"/>
            <a:chOff x="0" y="0"/>
            <a:chExt cx="812800" cy="809875"/>
          </a:xfrm>
        </p:grpSpPr>
        <p:sp>
          <p:nvSpPr>
            <p:cNvPr id="11" name="Freeform 11"/>
            <p:cNvSpPr/>
            <p:nvPr/>
          </p:nvSpPr>
          <p:spPr>
            <a:xfrm>
              <a:off x="0" y="0"/>
              <a:ext cx="812800" cy="809875"/>
            </a:xfrm>
            <a:custGeom>
              <a:avLst/>
              <a:gdLst/>
              <a:ahLst/>
              <a:cxnLst/>
              <a:rect l="l" t="t" r="r" b="b"/>
              <a:pathLst>
                <a:path w="812800" h="809875">
                  <a:moveTo>
                    <a:pt x="812800" y="404937"/>
                  </a:moveTo>
                  <a:lnTo>
                    <a:pt x="609600" y="809875"/>
                  </a:lnTo>
                  <a:lnTo>
                    <a:pt x="203200" y="809875"/>
                  </a:lnTo>
                  <a:lnTo>
                    <a:pt x="0" y="404937"/>
                  </a:lnTo>
                  <a:lnTo>
                    <a:pt x="203200" y="0"/>
                  </a:lnTo>
                  <a:lnTo>
                    <a:pt x="609600" y="0"/>
                  </a:lnTo>
                  <a:lnTo>
                    <a:pt x="812800" y="404937"/>
                  </a:lnTo>
                  <a:close/>
                </a:path>
              </a:pathLst>
            </a:custGeom>
            <a:solidFill>
              <a:srgbClr val="FFBC00"/>
            </a:solidFill>
          </p:spPr>
          <p:txBody>
            <a:bodyPr/>
            <a:lstStyle/>
            <a:p>
              <a:endParaRPr lang="en-US"/>
            </a:p>
          </p:txBody>
        </p:sp>
        <p:sp>
          <p:nvSpPr>
            <p:cNvPr id="12" name="TextBox 12"/>
            <p:cNvSpPr txBox="1"/>
            <p:nvPr/>
          </p:nvSpPr>
          <p:spPr>
            <a:xfrm>
              <a:off x="114300" y="-57150"/>
              <a:ext cx="584200" cy="8670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3785064">
            <a:off x="10531279" y="8164489"/>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2">
              <a:alphaModFix amt="55000"/>
            </a:blip>
            <a:stretch>
              <a:fillRect/>
            </a:stretch>
          </a:blipFill>
        </p:spPr>
        <p:txBody>
          <a:bodyPr/>
          <a:lstStyle/>
          <a:p>
            <a:endParaRPr lang="en-US"/>
          </a:p>
        </p:txBody>
      </p:sp>
      <p:sp>
        <p:nvSpPr>
          <p:cNvPr id="14" name="Freeform 14"/>
          <p:cNvSpPr/>
          <p:nvPr/>
        </p:nvSpPr>
        <p:spPr>
          <a:xfrm>
            <a:off x="13367615" y="5015608"/>
            <a:ext cx="462184" cy="462184"/>
          </a:xfrm>
          <a:custGeom>
            <a:avLst/>
            <a:gdLst/>
            <a:ahLst/>
            <a:cxnLst/>
            <a:rect l="l" t="t" r="r" b="b"/>
            <a:pathLst>
              <a:path w="462184" h="462184">
                <a:moveTo>
                  <a:pt x="0" y="0"/>
                </a:moveTo>
                <a:lnTo>
                  <a:pt x="462183" y="0"/>
                </a:lnTo>
                <a:lnTo>
                  <a:pt x="462183" y="462184"/>
                </a:lnTo>
                <a:lnTo>
                  <a:pt x="0" y="462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3379649" y="4424692"/>
            <a:ext cx="450150" cy="450150"/>
          </a:xfrm>
          <a:custGeom>
            <a:avLst/>
            <a:gdLst/>
            <a:ahLst/>
            <a:cxnLst/>
            <a:rect l="l" t="t" r="r" b="b"/>
            <a:pathLst>
              <a:path w="450150" h="450150">
                <a:moveTo>
                  <a:pt x="0" y="0"/>
                </a:moveTo>
                <a:lnTo>
                  <a:pt x="450149" y="0"/>
                </a:lnTo>
                <a:lnTo>
                  <a:pt x="450149" y="450150"/>
                </a:lnTo>
                <a:lnTo>
                  <a:pt x="0" y="450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3379649" y="3833776"/>
            <a:ext cx="450150" cy="450150"/>
          </a:xfrm>
          <a:custGeom>
            <a:avLst/>
            <a:gdLst/>
            <a:ahLst/>
            <a:cxnLst/>
            <a:rect l="l" t="t" r="r" b="b"/>
            <a:pathLst>
              <a:path w="450150" h="450150">
                <a:moveTo>
                  <a:pt x="0" y="0"/>
                </a:moveTo>
                <a:lnTo>
                  <a:pt x="450149" y="0"/>
                </a:lnTo>
                <a:lnTo>
                  <a:pt x="450149" y="450150"/>
                </a:lnTo>
                <a:lnTo>
                  <a:pt x="0" y="450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7"/>
          <p:cNvGrpSpPr/>
          <p:nvPr/>
        </p:nvGrpSpPr>
        <p:grpSpPr>
          <a:xfrm>
            <a:off x="-84680" y="8077765"/>
            <a:ext cx="20307193" cy="3550769"/>
            <a:chOff x="0" y="0"/>
            <a:chExt cx="30792265" cy="5607999"/>
          </a:xfrm>
        </p:grpSpPr>
        <p:sp>
          <p:nvSpPr>
            <p:cNvPr id="18" name="Freeform 18"/>
            <p:cNvSpPr/>
            <p:nvPr/>
          </p:nvSpPr>
          <p:spPr>
            <a:xfrm>
              <a:off x="10334439" y="0"/>
              <a:ext cx="10127313" cy="5607999"/>
            </a:xfrm>
            <a:custGeom>
              <a:avLst/>
              <a:gdLst/>
              <a:ahLst/>
              <a:cxnLst/>
              <a:rect l="l" t="t" r="r" b="b"/>
              <a:pathLst>
                <a:path w="10127313" h="5607999">
                  <a:moveTo>
                    <a:pt x="0" y="0"/>
                  </a:moveTo>
                  <a:lnTo>
                    <a:pt x="10127313" y="0"/>
                  </a:lnTo>
                  <a:lnTo>
                    <a:pt x="10127313" y="5607999"/>
                  </a:lnTo>
                  <a:lnTo>
                    <a:pt x="0" y="5607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0" y="0"/>
              <a:ext cx="10127313" cy="5607999"/>
            </a:xfrm>
            <a:custGeom>
              <a:avLst/>
              <a:gdLst/>
              <a:ahLst/>
              <a:cxnLst/>
              <a:rect l="l" t="t" r="r" b="b"/>
              <a:pathLst>
                <a:path w="10127313" h="5607999">
                  <a:moveTo>
                    <a:pt x="0" y="0"/>
                  </a:moveTo>
                  <a:lnTo>
                    <a:pt x="10127313" y="0"/>
                  </a:lnTo>
                  <a:lnTo>
                    <a:pt x="10127313" y="5607999"/>
                  </a:lnTo>
                  <a:lnTo>
                    <a:pt x="0" y="5607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20664952" y="0"/>
              <a:ext cx="10127313" cy="5607999"/>
            </a:xfrm>
            <a:custGeom>
              <a:avLst/>
              <a:gdLst/>
              <a:ahLst/>
              <a:cxnLst/>
              <a:rect l="l" t="t" r="r" b="b"/>
              <a:pathLst>
                <a:path w="10127313" h="5607999">
                  <a:moveTo>
                    <a:pt x="0" y="0"/>
                  </a:moveTo>
                  <a:lnTo>
                    <a:pt x="10127313" y="0"/>
                  </a:lnTo>
                  <a:lnTo>
                    <a:pt x="10127313" y="5607999"/>
                  </a:lnTo>
                  <a:lnTo>
                    <a:pt x="0" y="5607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1" name="Freeform 21"/>
          <p:cNvSpPr/>
          <p:nvPr/>
        </p:nvSpPr>
        <p:spPr>
          <a:xfrm>
            <a:off x="9632677" y="755879"/>
            <a:ext cx="1817319" cy="2039201"/>
          </a:xfrm>
          <a:custGeom>
            <a:avLst/>
            <a:gdLst/>
            <a:ahLst/>
            <a:cxnLst/>
            <a:rect l="l" t="t" r="r" b="b"/>
            <a:pathLst>
              <a:path w="1817319" h="2039201">
                <a:moveTo>
                  <a:pt x="0" y="0"/>
                </a:moveTo>
                <a:lnTo>
                  <a:pt x="1817320" y="0"/>
                </a:lnTo>
                <a:lnTo>
                  <a:pt x="1817320" y="2039201"/>
                </a:lnTo>
                <a:lnTo>
                  <a:pt x="0" y="2039201"/>
                </a:lnTo>
                <a:lnTo>
                  <a:pt x="0" y="0"/>
                </a:lnTo>
                <a:close/>
              </a:path>
            </a:pathLst>
          </a:custGeom>
          <a:blipFill>
            <a:blip r:embed="rId11"/>
            <a:stretch>
              <a:fillRect/>
            </a:stretch>
          </a:blipFill>
        </p:spPr>
        <p:txBody>
          <a:bodyPr/>
          <a:lstStyle/>
          <a:p>
            <a:endParaRPr lang="en-US"/>
          </a:p>
        </p:txBody>
      </p:sp>
      <p:sp>
        <p:nvSpPr>
          <p:cNvPr id="23" name="TextBox 23"/>
          <p:cNvSpPr txBox="1"/>
          <p:nvPr/>
        </p:nvSpPr>
        <p:spPr>
          <a:xfrm>
            <a:off x="872583" y="1719908"/>
            <a:ext cx="7520658" cy="647700"/>
          </a:xfrm>
          <a:prstGeom prst="rect">
            <a:avLst/>
          </a:prstGeom>
        </p:spPr>
        <p:txBody>
          <a:bodyPr lIns="0" tIns="0" rIns="0" bIns="0" rtlCol="0" anchor="t">
            <a:spAutoFit/>
          </a:bodyPr>
          <a:lstStyle/>
          <a:p>
            <a:pPr algn="ctr">
              <a:lnSpc>
                <a:spcPts val="5040"/>
              </a:lnSpc>
            </a:pPr>
            <a:r>
              <a:rPr lang="en-US" sz="4200">
                <a:solidFill>
                  <a:srgbClr val="000000"/>
                </a:solidFill>
                <a:latin typeface="League Spartan Bold"/>
              </a:rPr>
              <a:t>STAY CONNECTED</a:t>
            </a:r>
          </a:p>
        </p:txBody>
      </p:sp>
      <p:sp>
        <p:nvSpPr>
          <p:cNvPr id="24" name="TextBox 24"/>
          <p:cNvSpPr txBox="1"/>
          <p:nvPr/>
        </p:nvSpPr>
        <p:spPr>
          <a:xfrm>
            <a:off x="14015072" y="3826959"/>
            <a:ext cx="2901294" cy="405653"/>
          </a:xfrm>
          <a:prstGeom prst="rect">
            <a:avLst/>
          </a:prstGeom>
        </p:spPr>
        <p:txBody>
          <a:bodyPr lIns="0" tIns="0" rIns="0" bIns="0" rtlCol="0" anchor="t">
            <a:spAutoFit/>
          </a:bodyPr>
          <a:lstStyle/>
          <a:p>
            <a:pPr>
              <a:lnSpc>
                <a:spcPts val="3201"/>
              </a:lnSpc>
              <a:spcBef>
                <a:spcPct val="0"/>
              </a:spcBef>
            </a:pPr>
            <a:r>
              <a:rPr lang="en-US" sz="2286">
                <a:solidFill>
                  <a:srgbClr val="040017"/>
                </a:solidFill>
                <a:latin typeface="Poppins Bold"/>
              </a:rPr>
              <a:t>860-984-5333</a:t>
            </a:r>
          </a:p>
        </p:txBody>
      </p:sp>
      <p:sp>
        <p:nvSpPr>
          <p:cNvPr id="25" name="TextBox 25"/>
          <p:cNvSpPr txBox="1"/>
          <p:nvPr/>
        </p:nvSpPr>
        <p:spPr>
          <a:xfrm>
            <a:off x="14015072" y="4418365"/>
            <a:ext cx="4507675" cy="405653"/>
          </a:xfrm>
          <a:prstGeom prst="rect">
            <a:avLst/>
          </a:prstGeom>
        </p:spPr>
        <p:txBody>
          <a:bodyPr lIns="0" tIns="0" rIns="0" bIns="0" rtlCol="0" anchor="t">
            <a:spAutoFit/>
          </a:bodyPr>
          <a:lstStyle/>
          <a:p>
            <a:pPr>
              <a:lnSpc>
                <a:spcPts val="3201"/>
              </a:lnSpc>
              <a:spcBef>
                <a:spcPct val="0"/>
              </a:spcBef>
            </a:pPr>
            <a:r>
              <a:rPr lang="en-US" sz="2286">
                <a:solidFill>
                  <a:srgbClr val="040017"/>
                </a:solidFill>
                <a:latin typeface="Poppins Bold"/>
              </a:rPr>
              <a:t>FLLA@favor-ct.org</a:t>
            </a:r>
          </a:p>
        </p:txBody>
      </p:sp>
      <p:sp>
        <p:nvSpPr>
          <p:cNvPr id="26" name="TextBox 26"/>
          <p:cNvSpPr txBox="1"/>
          <p:nvPr/>
        </p:nvSpPr>
        <p:spPr>
          <a:xfrm>
            <a:off x="14015072" y="5015298"/>
            <a:ext cx="4507675" cy="405653"/>
          </a:xfrm>
          <a:prstGeom prst="rect">
            <a:avLst/>
          </a:prstGeom>
        </p:spPr>
        <p:txBody>
          <a:bodyPr lIns="0" tIns="0" rIns="0" bIns="0" rtlCol="0" anchor="t">
            <a:spAutoFit/>
          </a:bodyPr>
          <a:lstStyle/>
          <a:p>
            <a:pPr>
              <a:lnSpc>
                <a:spcPts val="3201"/>
              </a:lnSpc>
              <a:spcBef>
                <a:spcPct val="0"/>
              </a:spcBef>
            </a:pPr>
            <a:r>
              <a:rPr lang="en-US" sz="2286">
                <a:solidFill>
                  <a:srgbClr val="040017"/>
                </a:solidFill>
                <a:latin typeface="Poppins Bold"/>
              </a:rPr>
              <a:t>www.favor-ct.org</a:t>
            </a:r>
          </a:p>
        </p:txBody>
      </p:sp>
      <p:sp>
        <p:nvSpPr>
          <p:cNvPr id="27" name="TextBox 27"/>
          <p:cNvSpPr txBox="1"/>
          <p:nvPr/>
        </p:nvSpPr>
        <p:spPr>
          <a:xfrm>
            <a:off x="1486961" y="5224014"/>
            <a:ext cx="4442335" cy="413126"/>
          </a:xfrm>
          <a:prstGeom prst="rect">
            <a:avLst/>
          </a:prstGeom>
        </p:spPr>
        <p:txBody>
          <a:bodyPr lIns="0" tIns="0" rIns="0" bIns="0" rtlCol="0" anchor="t">
            <a:spAutoFit/>
          </a:bodyPr>
          <a:lstStyle/>
          <a:p>
            <a:pPr algn="ctr">
              <a:lnSpc>
                <a:spcPts val="3359"/>
              </a:lnSpc>
              <a:spcBef>
                <a:spcPct val="0"/>
              </a:spcBef>
            </a:pPr>
            <a:r>
              <a:rPr lang="en-US" sz="2399" dirty="0">
                <a:solidFill>
                  <a:srgbClr val="000000"/>
                </a:solidFill>
                <a:latin typeface="Poppins Bold"/>
              </a:rPr>
              <a:t>Survey</a:t>
            </a:r>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4231" y="3393146"/>
            <a:ext cx="3707107" cy="37071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rot="-1801313">
            <a:off x="17293479" y="-4169084"/>
            <a:ext cx="1603602" cy="9552208"/>
            <a:chOff x="0" y="0"/>
            <a:chExt cx="422348" cy="2515808"/>
          </a:xfrm>
        </p:grpSpPr>
        <p:sp>
          <p:nvSpPr>
            <p:cNvPr id="4" name="Freeform 4"/>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FFBC00"/>
            </a:solidFill>
          </p:spPr>
          <p:txBody>
            <a:bodyPr/>
            <a:lstStyle/>
            <a:p>
              <a:endParaRPr lang="en-US"/>
            </a:p>
          </p:txBody>
        </p:sp>
        <p:sp>
          <p:nvSpPr>
            <p:cNvPr id="5" name="TextBox 5"/>
            <p:cNvSpPr txBox="1"/>
            <p:nvPr/>
          </p:nvSpPr>
          <p:spPr>
            <a:xfrm>
              <a:off x="0" y="-57150"/>
              <a:ext cx="422348" cy="257295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5192" y="0"/>
            <a:ext cx="8984182" cy="10726981"/>
          </a:xfrm>
          <a:custGeom>
            <a:avLst/>
            <a:gdLst/>
            <a:ahLst/>
            <a:cxnLst/>
            <a:rect l="l" t="t" r="r" b="b"/>
            <a:pathLst>
              <a:path w="10816935" h="10726981">
                <a:moveTo>
                  <a:pt x="0" y="0"/>
                </a:moveTo>
                <a:lnTo>
                  <a:pt x="10816935" y="0"/>
                </a:lnTo>
                <a:lnTo>
                  <a:pt x="10816935" y="10726981"/>
                </a:lnTo>
                <a:lnTo>
                  <a:pt x="0" y="10726981"/>
                </a:lnTo>
                <a:lnTo>
                  <a:pt x="0" y="0"/>
                </a:lnTo>
                <a:close/>
              </a:path>
            </a:pathLst>
          </a:custGeom>
          <a:blipFill>
            <a:blip r:embed="rId3"/>
            <a:stretch>
              <a:fillRect l="-14523" r="-26390"/>
            </a:stretch>
          </a:blipFill>
        </p:spPr>
        <p:txBody>
          <a:bodyPr/>
          <a:lstStyle/>
          <a:p>
            <a:endParaRPr lang="en-US"/>
          </a:p>
        </p:txBody>
      </p:sp>
      <p:grpSp>
        <p:nvGrpSpPr>
          <p:cNvPr id="10" name="Group 10"/>
          <p:cNvGrpSpPr/>
          <p:nvPr/>
        </p:nvGrpSpPr>
        <p:grpSpPr>
          <a:xfrm rot="-2025249">
            <a:off x="5650794" y="-3409543"/>
            <a:ext cx="6496389" cy="15244382"/>
            <a:chOff x="0" y="0"/>
            <a:chExt cx="406400" cy="953655"/>
          </a:xfrm>
        </p:grpSpPr>
        <p:sp>
          <p:nvSpPr>
            <p:cNvPr id="11" name="Freeform 11"/>
            <p:cNvSpPr/>
            <p:nvPr/>
          </p:nvSpPr>
          <p:spPr>
            <a:xfrm>
              <a:off x="0" y="0"/>
              <a:ext cx="406400" cy="953655"/>
            </a:xfrm>
            <a:custGeom>
              <a:avLst/>
              <a:gdLst/>
              <a:ahLst/>
              <a:cxnLst/>
              <a:rect l="l" t="t" r="r" b="b"/>
              <a:pathLst>
                <a:path w="406400" h="953655">
                  <a:moveTo>
                    <a:pt x="203200" y="0"/>
                  </a:moveTo>
                  <a:lnTo>
                    <a:pt x="406400" y="0"/>
                  </a:lnTo>
                  <a:lnTo>
                    <a:pt x="203200" y="953655"/>
                  </a:lnTo>
                  <a:lnTo>
                    <a:pt x="0" y="953655"/>
                  </a:lnTo>
                  <a:lnTo>
                    <a:pt x="203200" y="0"/>
                  </a:lnTo>
                  <a:close/>
                </a:path>
              </a:pathLst>
            </a:custGeom>
            <a:solidFill>
              <a:srgbClr val="003D60"/>
            </a:solidFill>
          </p:spPr>
          <p:txBody>
            <a:bodyPr/>
            <a:lstStyle/>
            <a:p>
              <a:endParaRPr lang="en-US"/>
            </a:p>
          </p:txBody>
        </p:sp>
        <p:sp>
          <p:nvSpPr>
            <p:cNvPr id="12" name="TextBox 12"/>
            <p:cNvSpPr txBox="1"/>
            <p:nvPr/>
          </p:nvSpPr>
          <p:spPr>
            <a:xfrm>
              <a:off x="101600" y="-57150"/>
              <a:ext cx="203200" cy="101080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801313">
            <a:off x="-1212776" y="4436810"/>
            <a:ext cx="2060748" cy="7889373"/>
            <a:chOff x="0" y="0"/>
            <a:chExt cx="542748" cy="2077860"/>
          </a:xfrm>
        </p:grpSpPr>
        <p:sp>
          <p:nvSpPr>
            <p:cNvPr id="14" name="Freeform 14"/>
            <p:cNvSpPr/>
            <p:nvPr/>
          </p:nvSpPr>
          <p:spPr>
            <a:xfrm>
              <a:off x="0" y="0"/>
              <a:ext cx="542748" cy="2077860"/>
            </a:xfrm>
            <a:custGeom>
              <a:avLst/>
              <a:gdLst/>
              <a:ahLst/>
              <a:cxnLst/>
              <a:rect l="l" t="t" r="r" b="b"/>
              <a:pathLst>
                <a:path w="542748" h="2077860">
                  <a:moveTo>
                    <a:pt x="0" y="0"/>
                  </a:moveTo>
                  <a:lnTo>
                    <a:pt x="542748" y="0"/>
                  </a:lnTo>
                  <a:lnTo>
                    <a:pt x="542748" y="2077860"/>
                  </a:lnTo>
                  <a:lnTo>
                    <a:pt x="0" y="2077860"/>
                  </a:lnTo>
                  <a:close/>
                </a:path>
              </a:pathLst>
            </a:custGeom>
            <a:solidFill>
              <a:srgbClr val="003D60"/>
            </a:solidFill>
          </p:spPr>
          <p:txBody>
            <a:bodyPr/>
            <a:lstStyle/>
            <a:p>
              <a:endParaRPr lang="en-US"/>
            </a:p>
          </p:txBody>
        </p:sp>
        <p:sp>
          <p:nvSpPr>
            <p:cNvPr id="15" name="TextBox 15"/>
            <p:cNvSpPr txBox="1"/>
            <p:nvPr/>
          </p:nvSpPr>
          <p:spPr>
            <a:xfrm>
              <a:off x="0" y="-57150"/>
              <a:ext cx="542748" cy="213501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9008966">
            <a:off x="-4027212" y="2236513"/>
            <a:ext cx="12285790" cy="583575"/>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4">
              <a:alphaModFix amt="65000"/>
            </a:blip>
            <a:stretch>
              <a:fillRect/>
            </a:stretch>
          </a:blipFill>
        </p:spPr>
        <p:txBody>
          <a:bodyPr/>
          <a:lstStyle/>
          <a:p>
            <a:endParaRPr lang="en-US"/>
          </a:p>
        </p:txBody>
      </p:sp>
      <p:grpSp>
        <p:nvGrpSpPr>
          <p:cNvPr id="17" name="Group 17"/>
          <p:cNvGrpSpPr/>
          <p:nvPr/>
        </p:nvGrpSpPr>
        <p:grpSpPr>
          <a:xfrm rot="2833597">
            <a:off x="-883710" y="-2446571"/>
            <a:ext cx="3086100" cy="7845843"/>
            <a:chOff x="0" y="0"/>
            <a:chExt cx="812800" cy="2066395"/>
          </a:xfrm>
        </p:grpSpPr>
        <p:sp>
          <p:nvSpPr>
            <p:cNvPr id="18" name="Freeform 18"/>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solidFill>
              <a:srgbClr val="FFBC00"/>
            </a:solidFill>
          </p:spPr>
          <p:txBody>
            <a:bodyPr/>
            <a:lstStyle/>
            <a:p>
              <a:endParaRPr lang="en-US"/>
            </a:p>
          </p:txBody>
        </p:sp>
        <p:sp>
          <p:nvSpPr>
            <p:cNvPr id="19" name="TextBox 19"/>
            <p:cNvSpPr txBox="1"/>
            <p:nvPr/>
          </p:nvSpPr>
          <p:spPr>
            <a:xfrm>
              <a:off x="0" y="-57150"/>
              <a:ext cx="812800" cy="212354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1291783">
            <a:off x="6891770" y="-2116048"/>
            <a:ext cx="1095782" cy="14060537"/>
            <a:chOff x="0" y="0"/>
            <a:chExt cx="288601" cy="3703187"/>
          </a:xfrm>
        </p:grpSpPr>
        <p:sp>
          <p:nvSpPr>
            <p:cNvPr id="21" name="Freeform 21"/>
            <p:cNvSpPr/>
            <p:nvPr/>
          </p:nvSpPr>
          <p:spPr>
            <a:xfrm>
              <a:off x="0" y="0"/>
              <a:ext cx="288601" cy="3703187"/>
            </a:xfrm>
            <a:custGeom>
              <a:avLst/>
              <a:gdLst/>
              <a:ahLst/>
              <a:cxnLst/>
              <a:rect l="l" t="t" r="r" b="b"/>
              <a:pathLst>
                <a:path w="288601" h="3703187">
                  <a:moveTo>
                    <a:pt x="0" y="0"/>
                  </a:moveTo>
                  <a:lnTo>
                    <a:pt x="288601" y="0"/>
                  </a:lnTo>
                  <a:lnTo>
                    <a:pt x="288601" y="3703187"/>
                  </a:lnTo>
                  <a:lnTo>
                    <a:pt x="0" y="3703187"/>
                  </a:lnTo>
                  <a:close/>
                </a:path>
              </a:pathLst>
            </a:custGeom>
            <a:solidFill>
              <a:srgbClr val="FFBC00"/>
            </a:solidFill>
          </p:spPr>
          <p:txBody>
            <a:bodyPr/>
            <a:lstStyle/>
            <a:p>
              <a:endParaRPr lang="en-US"/>
            </a:p>
          </p:txBody>
        </p:sp>
        <p:sp>
          <p:nvSpPr>
            <p:cNvPr id="22" name="TextBox 22"/>
            <p:cNvSpPr txBox="1"/>
            <p:nvPr/>
          </p:nvSpPr>
          <p:spPr>
            <a:xfrm>
              <a:off x="0" y="-57150"/>
              <a:ext cx="288601" cy="3760337"/>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rot="-6720528">
            <a:off x="-755385" y="4452261"/>
            <a:ext cx="16230600" cy="966747"/>
          </a:xfrm>
          <a:custGeom>
            <a:avLst/>
            <a:gdLst/>
            <a:ahLst/>
            <a:cxnLst/>
            <a:rect l="l" t="t" r="r" b="b"/>
            <a:pathLst>
              <a:path w="16230600" h="966747">
                <a:moveTo>
                  <a:pt x="0" y="0"/>
                </a:moveTo>
                <a:lnTo>
                  <a:pt x="16230600" y="0"/>
                </a:lnTo>
                <a:lnTo>
                  <a:pt x="16230600" y="966747"/>
                </a:lnTo>
                <a:lnTo>
                  <a:pt x="0" y="966747"/>
                </a:lnTo>
                <a:lnTo>
                  <a:pt x="0" y="0"/>
                </a:lnTo>
                <a:close/>
              </a:path>
            </a:pathLst>
          </a:custGeom>
          <a:blipFill>
            <a:blip r:embed="rId4">
              <a:alphaModFix amt="52000"/>
            </a:blip>
            <a:stretch>
              <a:fillRect l="-58611" t="-73228" r="-58611"/>
            </a:stretch>
          </a:blipFill>
        </p:spPr>
        <p:txBody>
          <a:bodyPr/>
          <a:lstStyle/>
          <a:p>
            <a:endParaRPr lang="en-US"/>
          </a:p>
        </p:txBody>
      </p:sp>
      <p:sp>
        <p:nvSpPr>
          <p:cNvPr id="24" name="Freeform 24"/>
          <p:cNvSpPr/>
          <p:nvPr/>
        </p:nvSpPr>
        <p:spPr>
          <a:xfrm>
            <a:off x="13901700" y="6263223"/>
            <a:ext cx="2219442" cy="2490420"/>
          </a:xfrm>
          <a:custGeom>
            <a:avLst/>
            <a:gdLst/>
            <a:ahLst/>
            <a:cxnLst/>
            <a:rect l="l" t="t" r="r" b="b"/>
            <a:pathLst>
              <a:path w="2219442" h="2490420">
                <a:moveTo>
                  <a:pt x="0" y="0"/>
                </a:moveTo>
                <a:lnTo>
                  <a:pt x="2219442" y="0"/>
                </a:lnTo>
                <a:lnTo>
                  <a:pt x="2219442" y="2490420"/>
                </a:lnTo>
                <a:lnTo>
                  <a:pt x="0" y="2490420"/>
                </a:lnTo>
                <a:lnTo>
                  <a:pt x="0" y="0"/>
                </a:lnTo>
                <a:close/>
              </a:path>
            </a:pathLst>
          </a:custGeom>
          <a:blipFill>
            <a:blip r:embed="rId5"/>
            <a:stretch>
              <a:fillRect/>
            </a:stretch>
          </a:blipFill>
        </p:spPr>
        <p:txBody>
          <a:bodyPr/>
          <a:lstStyle/>
          <a:p>
            <a:endParaRPr lang="en-US"/>
          </a:p>
        </p:txBody>
      </p:sp>
      <p:sp>
        <p:nvSpPr>
          <p:cNvPr id="25" name="TextBox 25"/>
          <p:cNvSpPr txBox="1"/>
          <p:nvPr/>
        </p:nvSpPr>
        <p:spPr>
          <a:xfrm>
            <a:off x="10892056" y="2885474"/>
            <a:ext cx="6367244" cy="3377749"/>
          </a:xfrm>
          <a:prstGeom prst="rect">
            <a:avLst/>
          </a:prstGeom>
        </p:spPr>
        <p:txBody>
          <a:bodyPr lIns="0" tIns="0" rIns="0" bIns="0" rtlCol="0" anchor="t">
            <a:spAutoFit/>
          </a:bodyPr>
          <a:lstStyle/>
          <a:p>
            <a:pPr algn="r">
              <a:lnSpc>
                <a:spcPts val="12986"/>
              </a:lnSpc>
            </a:pPr>
            <a:r>
              <a:rPr lang="en-US" sz="12986">
                <a:solidFill>
                  <a:srgbClr val="003D60"/>
                </a:solidFill>
                <a:latin typeface="League Spartan Bold"/>
              </a:rPr>
              <a:t>THANK YOU!</a:t>
            </a:r>
          </a:p>
        </p:txBody>
      </p:sp>
      <p:sp>
        <p:nvSpPr>
          <p:cNvPr id="26" name="Freeform 26"/>
          <p:cNvSpPr/>
          <p:nvPr/>
        </p:nvSpPr>
        <p:spPr>
          <a:xfrm rot="-6720528">
            <a:off x="581279" y="4288130"/>
            <a:ext cx="16230600" cy="1252180"/>
          </a:xfrm>
          <a:custGeom>
            <a:avLst/>
            <a:gdLst/>
            <a:ahLst/>
            <a:cxnLst/>
            <a:rect l="l" t="t" r="r" b="b"/>
            <a:pathLst>
              <a:path w="16230600" h="1252180">
                <a:moveTo>
                  <a:pt x="0" y="0"/>
                </a:moveTo>
                <a:lnTo>
                  <a:pt x="16230600" y="0"/>
                </a:lnTo>
                <a:lnTo>
                  <a:pt x="16230600" y="1252181"/>
                </a:lnTo>
                <a:lnTo>
                  <a:pt x="0" y="1252181"/>
                </a:lnTo>
                <a:lnTo>
                  <a:pt x="0" y="0"/>
                </a:lnTo>
                <a:close/>
              </a:path>
            </a:pathLst>
          </a:custGeom>
          <a:blipFill>
            <a:blip r:embed="rId4">
              <a:alphaModFix amt="52000"/>
            </a:blip>
            <a:stretch>
              <a:fillRect l="-58611" t="-33741" r="-58611"/>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12202608" y="0"/>
            <a:ext cx="13389061" cy="10831841"/>
            <a:chOff x="0" y="0"/>
            <a:chExt cx="17852081" cy="14442454"/>
          </a:xfrm>
        </p:grpSpPr>
        <p:pic>
          <p:nvPicPr>
            <p:cNvPr id="4" name="Picture 4"/>
            <p:cNvPicPr>
              <a:picLocks noChangeAspect="1"/>
            </p:cNvPicPr>
            <p:nvPr/>
          </p:nvPicPr>
          <p:blipFill>
            <a:blip r:embed="rId3"/>
            <a:srcRect l="15775" r="15775"/>
            <a:stretch>
              <a:fillRect/>
            </a:stretch>
          </p:blipFill>
          <p:spPr>
            <a:xfrm>
              <a:off x="0" y="0"/>
              <a:ext cx="17852081" cy="14442454"/>
            </a:xfrm>
            <a:prstGeom prst="rect">
              <a:avLst/>
            </a:prstGeom>
          </p:spPr>
        </p:pic>
      </p:grpSp>
      <p:grpSp>
        <p:nvGrpSpPr>
          <p:cNvPr id="5" name="Group 5"/>
          <p:cNvGrpSpPr/>
          <p:nvPr/>
        </p:nvGrpSpPr>
        <p:grpSpPr>
          <a:xfrm rot="10799999">
            <a:off x="9144000" y="6390939"/>
            <a:ext cx="5443005" cy="4762630"/>
            <a:chOff x="0" y="0"/>
            <a:chExt cx="812800" cy="711200"/>
          </a:xfrm>
        </p:grpSpPr>
        <p:sp>
          <p:nvSpPr>
            <p:cNvPr id="6" name="Freeform 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7" name="TextBox 7"/>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4">
              <a:alphaModFix amt="55000"/>
            </a:blip>
            <a:stretch>
              <a:fillRect/>
            </a:stretch>
          </a:blipFill>
        </p:spPr>
        <p:txBody>
          <a:bodyPr/>
          <a:lstStyle/>
          <a:p>
            <a:endParaRPr lang="en-US"/>
          </a:p>
        </p:txBody>
      </p:sp>
      <p:sp>
        <p:nvSpPr>
          <p:cNvPr id="9" name="Freeform 9"/>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grpSp>
        <p:nvGrpSpPr>
          <p:cNvPr id="10" name="Group 10"/>
          <p:cNvGrpSpPr/>
          <p:nvPr/>
        </p:nvGrpSpPr>
        <p:grpSpPr>
          <a:xfrm rot="-1772257">
            <a:off x="11897977" y="4458033"/>
            <a:ext cx="1688777" cy="7462842"/>
            <a:chOff x="0" y="0"/>
            <a:chExt cx="444781" cy="1965522"/>
          </a:xfrm>
        </p:grpSpPr>
        <p:sp>
          <p:nvSpPr>
            <p:cNvPr id="11" name="Freeform 11"/>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2" name="TextBox 12"/>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76241" y="5303059"/>
            <a:ext cx="9588280" cy="1186881"/>
            <a:chOff x="0" y="0"/>
            <a:chExt cx="2525308" cy="312594"/>
          </a:xfrm>
        </p:grpSpPr>
        <p:sp>
          <p:nvSpPr>
            <p:cNvPr id="14" name="Freeform 14"/>
            <p:cNvSpPr/>
            <p:nvPr/>
          </p:nvSpPr>
          <p:spPr>
            <a:xfrm>
              <a:off x="0" y="0"/>
              <a:ext cx="2525308" cy="312594"/>
            </a:xfrm>
            <a:custGeom>
              <a:avLst/>
              <a:gdLst/>
              <a:ahLst/>
              <a:cxnLst/>
              <a:rect l="l" t="t" r="r" b="b"/>
              <a:pathLst>
                <a:path w="2525308" h="312594">
                  <a:moveTo>
                    <a:pt x="74284" y="0"/>
                  </a:moveTo>
                  <a:lnTo>
                    <a:pt x="2451024" y="0"/>
                  </a:lnTo>
                  <a:cubicBezTo>
                    <a:pt x="2470726" y="0"/>
                    <a:pt x="2489620" y="7826"/>
                    <a:pt x="2503551" y="21757"/>
                  </a:cubicBezTo>
                  <a:cubicBezTo>
                    <a:pt x="2517482" y="35688"/>
                    <a:pt x="2525308" y="54583"/>
                    <a:pt x="2525308" y="74284"/>
                  </a:cubicBezTo>
                  <a:lnTo>
                    <a:pt x="2525308" y="238310"/>
                  </a:lnTo>
                  <a:cubicBezTo>
                    <a:pt x="2525308" y="258011"/>
                    <a:pt x="2517482" y="276906"/>
                    <a:pt x="2503551" y="290837"/>
                  </a:cubicBezTo>
                  <a:cubicBezTo>
                    <a:pt x="2489620" y="304768"/>
                    <a:pt x="2470726" y="312594"/>
                    <a:pt x="2451024" y="312594"/>
                  </a:cubicBezTo>
                  <a:lnTo>
                    <a:pt x="74284" y="312594"/>
                  </a:lnTo>
                  <a:cubicBezTo>
                    <a:pt x="33258" y="312594"/>
                    <a:pt x="0" y="279336"/>
                    <a:pt x="0" y="238310"/>
                  </a:cubicBezTo>
                  <a:lnTo>
                    <a:pt x="0" y="74284"/>
                  </a:lnTo>
                  <a:cubicBezTo>
                    <a:pt x="0" y="54583"/>
                    <a:pt x="7826" y="35688"/>
                    <a:pt x="21757" y="21757"/>
                  </a:cubicBezTo>
                  <a:cubicBezTo>
                    <a:pt x="35688" y="7826"/>
                    <a:pt x="54583" y="0"/>
                    <a:pt x="74284" y="0"/>
                  </a:cubicBezTo>
                  <a:close/>
                </a:path>
              </a:pathLst>
            </a:custGeom>
            <a:solidFill>
              <a:srgbClr val="FFBC00"/>
            </a:solidFill>
          </p:spPr>
          <p:txBody>
            <a:bodyPr/>
            <a:lstStyle/>
            <a:p>
              <a:endParaRPr lang="en-US"/>
            </a:p>
          </p:txBody>
        </p:sp>
        <p:sp>
          <p:nvSpPr>
            <p:cNvPr id="15" name="TextBox 15"/>
            <p:cNvSpPr txBox="1"/>
            <p:nvPr/>
          </p:nvSpPr>
          <p:spPr>
            <a:xfrm>
              <a:off x="0" y="-57150"/>
              <a:ext cx="2525308" cy="369744"/>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776241" y="907192"/>
            <a:ext cx="9588280" cy="1186881"/>
            <a:chOff x="0" y="0"/>
            <a:chExt cx="2525308" cy="312594"/>
          </a:xfrm>
        </p:grpSpPr>
        <p:sp>
          <p:nvSpPr>
            <p:cNvPr id="17" name="Freeform 17"/>
            <p:cNvSpPr/>
            <p:nvPr/>
          </p:nvSpPr>
          <p:spPr>
            <a:xfrm>
              <a:off x="0" y="0"/>
              <a:ext cx="2525308" cy="312594"/>
            </a:xfrm>
            <a:custGeom>
              <a:avLst/>
              <a:gdLst/>
              <a:ahLst/>
              <a:cxnLst/>
              <a:rect l="l" t="t" r="r" b="b"/>
              <a:pathLst>
                <a:path w="2525308" h="312594">
                  <a:moveTo>
                    <a:pt x="74284" y="0"/>
                  </a:moveTo>
                  <a:lnTo>
                    <a:pt x="2451024" y="0"/>
                  </a:lnTo>
                  <a:cubicBezTo>
                    <a:pt x="2470726" y="0"/>
                    <a:pt x="2489620" y="7826"/>
                    <a:pt x="2503551" y="21757"/>
                  </a:cubicBezTo>
                  <a:cubicBezTo>
                    <a:pt x="2517482" y="35688"/>
                    <a:pt x="2525308" y="54583"/>
                    <a:pt x="2525308" y="74284"/>
                  </a:cubicBezTo>
                  <a:lnTo>
                    <a:pt x="2525308" y="238310"/>
                  </a:lnTo>
                  <a:cubicBezTo>
                    <a:pt x="2525308" y="258011"/>
                    <a:pt x="2517482" y="276906"/>
                    <a:pt x="2503551" y="290837"/>
                  </a:cubicBezTo>
                  <a:cubicBezTo>
                    <a:pt x="2489620" y="304768"/>
                    <a:pt x="2470726" y="312594"/>
                    <a:pt x="2451024" y="312594"/>
                  </a:cubicBezTo>
                  <a:lnTo>
                    <a:pt x="74284" y="312594"/>
                  </a:lnTo>
                  <a:cubicBezTo>
                    <a:pt x="33258" y="312594"/>
                    <a:pt x="0" y="279336"/>
                    <a:pt x="0" y="238310"/>
                  </a:cubicBezTo>
                  <a:lnTo>
                    <a:pt x="0" y="74284"/>
                  </a:lnTo>
                  <a:cubicBezTo>
                    <a:pt x="0" y="54583"/>
                    <a:pt x="7826" y="35688"/>
                    <a:pt x="21757" y="21757"/>
                  </a:cubicBezTo>
                  <a:cubicBezTo>
                    <a:pt x="35688" y="7826"/>
                    <a:pt x="54583" y="0"/>
                    <a:pt x="74284" y="0"/>
                  </a:cubicBezTo>
                  <a:close/>
                </a:path>
              </a:pathLst>
            </a:custGeom>
            <a:solidFill>
              <a:srgbClr val="FFBC00"/>
            </a:solidFill>
          </p:spPr>
          <p:txBody>
            <a:bodyPr/>
            <a:lstStyle/>
            <a:p>
              <a:endParaRPr lang="en-US"/>
            </a:p>
          </p:txBody>
        </p:sp>
        <p:sp>
          <p:nvSpPr>
            <p:cNvPr id="18" name="TextBox 18"/>
            <p:cNvSpPr txBox="1"/>
            <p:nvPr/>
          </p:nvSpPr>
          <p:spPr>
            <a:xfrm>
              <a:off x="0" y="-57150"/>
              <a:ext cx="2525308" cy="36974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997894">
            <a:off x="11091510" y="-963439"/>
            <a:ext cx="1896148" cy="6729346"/>
            <a:chOff x="0" y="0"/>
            <a:chExt cx="499397" cy="1772338"/>
          </a:xfrm>
        </p:grpSpPr>
        <p:sp>
          <p:nvSpPr>
            <p:cNvPr id="20" name="Freeform 20"/>
            <p:cNvSpPr/>
            <p:nvPr/>
          </p:nvSpPr>
          <p:spPr>
            <a:xfrm>
              <a:off x="0" y="0"/>
              <a:ext cx="499397" cy="1772338"/>
            </a:xfrm>
            <a:custGeom>
              <a:avLst/>
              <a:gdLst/>
              <a:ahLst/>
              <a:cxnLst/>
              <a:rect l="l" t="t" r="r" b="b"/>
              <a:pathLst>
                <a:path w="499397" h="1772338">
                  <a:moveTo>
                    <a:pt x="0" y="0"/>
                  </a:moveTo>
                  <a:lnTo>
                    <a:pt x="499397" y="0"/>
                  </a:lnTo>
                  <a:lnTo>
                    <a:pt x="499397" y="1772338"/>
                  </a:lnTo>
                  <a:lnTo>
                    <a:pt x="0" y="1772338"/>
                  </a:lnTo>
                  <a:close/>
                </a:path>
              </a:pathLst>
            </a:custGeom>
            <a:solidFill>
              <a:srgbClr val="FFBC00"/>
            </a:solidFill>
          </p:spPr>
          <p:txBody>
            <a:bodyPr/>
            <a:lstStyle/>
            <a:p>
              <a:endParaRPr lang="en-US"/>
            </a:p>
          </p:txBody>
        </p:sp>
        <p:sp>
          <p:nvSpPr>
            <p:cNvPr id="21" name="TextBox 21"/>
            <p:cNvSpPr txBox="1"/>
            <p:nvPr/>
          </p:nvSpPr>
          <p:spPr>
            <a:xfrm>
              <a:off x="0" y="-57150"/>
              <a:ext cx="499397" cy="182948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28700" y="1072008"/>
            <a:ext cx="5600084" cy="771525"/>
          </a:xfrm>
          <a:prstGeom prst="rect">
            <a:avLst/>
          </a:prstGeom>
        </p:spPr>
        <p:txBody>
          <a:bodyPr lIns="0" tIns="0" rIns="0" bIns="0" rtlCol="0" anchor="t">
            <a:spAutoFit/>
          </a:bodyPr>
          <a:lstStyle/>
          <a:p>
            <a:pPr>
              <a:lnSpc>
                <a:spcPts val="6299"/>
              </a:lnSpc>
            </a:pPr>
            <a:r>
              <a:rPr lang="en-US" sz="4500">
                <a:solidFill>
                  <a:srgbClr val="000000"/>
                </a:solidFill>
                <a:latin typeface="League Spartan Bold"/>
              </a:rPr>
              <a:t>ABOUT US</a:t>
            </a:r>
          </a:p>
        </p:txBody>
      </p:sp>
      <p:sp>
        <p:nvSpPr>
          <p:cNvPr id="23" name="TextBox 23"/>
          <p:cNvSpPr txBox="1"/>
          <p:nvPr/>
        </p:nvSpPr>
        <p:spPr>
          <a:xfrm>
            <a:off x="1028700" y="5467874"/>
            <a:ext cx="5600084" cy="771525"/>
          </a:xfrm>
          <a:prstGeom prst="rect">
            <a:avLst/>
          </a:prstGeom>
        </p:spPr>
        <p:txBody>
          <a:bodyPr lIns="0" tIns="0" rIns="0" bIns="0" rtlCol="0" anchor="t">
            <a:spAutoFit/>
          </a:bodyPr>
          <a:lstStyle/>
          <a:p>
            <a:pPr>
              <a:lnSpc>
                <a:spcPts val="6299"/>
              </a:lnSpc>
            </a:pPr>
            <a:r>
              <a:rPr lang="en-US" sz="4500">
                <a:solidFill>
                  <a:srgbClr val="000000"/>
                </a:solidFill>
                <a:latin typeface="League Spartan Bold"/>
              </a:rPr>
              <a:t>OUR PURPOSE</a:t>
            </a:r>
          </a:p>
        </p:txBody>
      </p:sp>
      <p:sp>
        <p:nvSpPr>
          <p:cNvPr id="24" name="TextBox 24"/>
          <p:cNvSpPr txBox="1"/>
          <p:nvPr/>
        </p:nvSpPr>
        <p:spPr>
          <a:xfrm>
            <a:off x="686593" y="2165134"/>
            <a:ext cx="9139449" cy="3052118"/>
          </a:xfrm>
          <a:prstGeom prst="rect">
            <a:avLst/>
          </a:prstGeom>
        </p:spPr>
        <p:txBody>
          <a:bodyPr lIns="0" tIns="0" rIns="0" bIns="0" rtlCol="0" anchor="t">
            <a:spAutoFit/>
          </a:bodyPr>
          <a:lstStyle/>
          <a:p>
            <a:pPr algn="just">
              <a:lnSpc>
                <a:spcPts val="3359"/>
              </a:lnSpc>
              <a:spcBef>
                <a:spcPct val="0"/>
              </a:spcBef>
            </a:pPr>
            <a:r>
              <a:rPr lang="en-US" sz="2399" dirty="0">
                <a:solidFill>
                  <a:srgbClr val="000000"/>
                </a:solidFill>
                <a:latin typeface="Poppins"/>
              </a:rPr>
              <a:t>FAVOR, Inc. (FAVOR) is a </a:t>
            </a:r>
            <a:r>
              <a:rPr lang="en-US" sz="2399" dirty="0">
                <a:solidFill>
                  <a:srgbClr val="000000"/>
                </a:solidFill>
                <a:latin typeface="Poppins Bold"/>
              </a:rPr>
              <a:t>statewide, family-led</a:t>
            </a:r>
            <a:r>
              <a:rPr lang="en-US" sz="2399" dirty="0">
                <a:solidFill>
                  <a:srgbClr val="000000"/>
                </a:solidFill>
                <a:latin typeface="Poppins"/>
              </a:rPr>
              <a:t>, non-profit  -organization that is committed to empowering families and partners in </a:t>
            </a:r>
            <a:r>
              <a:rPr lang="en-US" sz="2399" dirty="0">
                <a:solidFill>
                  <a:srgbClr val="000000"/>
                </a:solidFill>
                <a:latin typeface="Poppins Bold Italics"/>
              </a:rPr>
              <a:t>improving educational and health outcomes for our children</a:t>
            </a:r>
            <a:r>
              <a:rPr lang="en-US" sz="2399" dirty="0">
                <a:solidFill>
                  <a:srgbClr val="000000"/>
                </a:solidFill>
                <a:latin typeface="Poppins"/>
              </a:rPr>
              <a:t>. </a:t>
            </a:r>
          </a:p>
          <a:p>
            <a:pPr algn="just">
              <a:lnSpc>
                <a:spcPts val="3359"/>
              </a:lnSpc>
              <a:spcBef>
                <a:spcPct val="0"/>
              </a:spcBef>
            </a:pPr>
            <a:endParaRPr lang="en-US" sz="900" dirty="0">
              <a:solidFill>
                <a:srgbClr val="000000"/>
              </a:solidFill>
              <a:latin typeface="Poppins"/>
            </a:endParaRPr>
          </a:p>
          <a:p>
            <a:pPr algn="just">
              <a:lnSpc>
                <a:spcPts val="3359"/>
              </a:lnSpc>
              <a:spcBef>
                <a:spcPct val="0"/>
              </a:spcBef>
            </a:pPr>
            <a:r>
              <a:rPr lang="en-US" sz="2399" dirty="0">
                <a:solidFill>
                  <a:srgbClr val="000000"/>
                </a:solidFill>
                <a:latin typeface="Poppins"/>
              </a:rPr>
              <a:t>FAVOR is a Connecticut state affiliate organization of the Federation of Families for Children’s Mental Health.</a:t>
            </a:r>
          </a:p>
        </p:txBody>
      </p:sp>
      <p:sp>
        <p:nvSpPr>
          <p:cNvPr id="25" name="TextBox 25"/>
          <p:cNvSpPr txBox="1"/>
          <p:nvPr/>
        </p:nvSpPr>
        <p:spPr>
          <a:xfrm>
            <a:off x="751954" y="6737590"/>
            <a:ext cx="9139449" cy="1192634"/>
          </a:xfrm>
          <a:prstGeom prst="rect">
            <a:avLst/>
          </a:prstGeom>
        </p:spPr>
        <p:txBody>
          <a:bodyPr lIns="0" tIns="0" rIns="0" bIns="0" rtlCol="0" anchor="t">
            <a:spAutoFit/>
          </a:bodyPr>
          <a:lstStyle/>
          <a:p>
            <a:pPr algn="just">
              <a:lnSpc>
                <a:spcPts val="3079"/>
              </a:lnSpc>
              <a:spcBef>
                <a:spcPct val="0"/>
              </a:spcBef>
            </a:pPr>
            <a:r>
              <a:rPr lang="en-US" sz="2199" dirty="0">
                <a:solidFill>
                  <a:srgbClr val="000000"/>
                </a:solidFill>
                <a:latin typeface="Poppins"/>
              </a:rPr>
              <a:t>FAVOR offers a single place for families with children who have mental, behavioral and special health care challenges to find information, assistance and training.</a:t>
            </a:r>
          </a:p>
        </p:txBody>
      </p:sp>
      <p:sp>
        <p:nvSpPr>
          <p:cNvPr id="26" name="TextBox 26"/>
          <p:cNvSpPr txBox="1"/>
          <p:nvPr/>
        </p:nvSpPr>
        <p:spPr>
          <a:xfrm>
            <a:off x="751953" y="8132912"/>
            <a:ext cx="9139449" cy="1263015"/>
          </a:xfrm>
          <a:prstGeom prst="rect">
            <a:avLst/>
          </a:prstGeom>
        </p:spPr>
        <p:txBody>
          <a:bodyPr lIns="0" tIns="0" rIns="0" bIns="0" rtlCol="0" anchor="t">
            <a:spAutoFit/>
          </a:bodyPr>
          <a:lstStyle/>
          <a:p>
            <a:pPr algn="just">
              <a:lnSpc>
                <a:spcPts val="3359"/>
              </a:lnSpc>
              <a:spcBef>
                <a:spcPct val="0"/>
              </a:spcBef>
            </a:pPr>
            <a:r>
              <a:rPr lang="en-US" sz="2399" dirty="0">
                <a:solidFill>
                  <a:srgbClr val="000000"/>
                </a:solidFill>
                <a:latin typeface="Poppins"/>
              </a:rPr>
              <a:t>Our philosophy exemplifies our key core values: </a:t>
            </a:r>
            <a:r>
              <a:rPr lang="en-US" sz="2399" dirty="0">
                <a:solidFill>
                  <a:srgbClr val="000000"/>
                </a:solidFill>
                <a:latin typeface="Poppins Bold"/>
              </a:rPr>
              <a:t>family empowerment</a:t>
            </a:r>
            <a:r>
              <a:rPr lang="en-US" sz="2399" dirty="0">
                <a:solidFill>
                  <a:srgbClr val="000000"/>
                </a:solidFill>
                <a:latin typeface="Poppins"/>
              </a:rPr>
              <a:t>, </a:t>
            </a:r>
            <a:r>
              <a:rPr lang="en-US" sz="2399" dirty="0">
                <a:solidFill>
                  <a:srgbClr val="000000"/>
                </a:solidFill>
                <a:latin typeface="Poppins Bold"/>
              </a:rPr>
              <a:t>mutual respect</a:t>
            </a:r>
            <a:r>
              <a:rPr lang="en-US" sz="2399" dirty="0">
                <a:solidFill>
                  <a:srgbClr val="000000"/>
                </a:solidFill>
                <a:latin typeface="Poppins"/>
              </a:rPr>
              <a:t>, </a:t>
            </a:r>
            <a:r>
              <a:rPr lang="en-US" sz="2399" dirty="0">
                <a:solidFill>
                  <a:srgbClr val="000000"/>
                </a:solidFill>
                <a:latin typeface="Poppins Bold"/>
              </a:rPr>
              <a:t>accountability</a:t>
            </a:r>
            <a:r>
              <a:rPr lang="en-US" sz="2399" dirty="0">
                <a:solidFill>
                  <a:srgbClr val="000000"/>
                </a:solidFill>
                <a:latin typeface="Poppins"/>
              </a:rPr>
              <a:t>, and </a:t>
            </a:r>
            <a:r>
              <a:rPr lang="en-US" sz="2399" dirty="0">
                <a:solidFill>
                  <a:srgbClr val="000000"/>
                </a:solidFill>
                <a:latin typeface="Poppins Bold"/>
              </a:rPr>
              <a:t>partnership</a:t>
            </a:r>
            <a:r>
              <a:rPr lang="en-US" sz="2399" dirty="0">
                <a:solidFill>
                  <a:srgbClr val="000000"/>
                </a:solidFill>
                <a:latin typeface="Poppins"/>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1083213" y="4391359"/>
            <a:ext cx="3782726" cy="3319928"/>
            <a:chOff x="0" y="0"/>
            <a:chExt cx="996273" cy="874384"/>
          </a:xfrm>
        </p:grpSpPr>
        <p:sp>
          <p:nvSpPr>
            <p:cNvPr id="4" name="Freeform 4"/>
            <p:cNvSpPr/>
            <p:nvPr/>
          </p:nvSpPr>
          <p:spPr>
            <a:xfrm>
              <a:off x="0" y="0"/>
              <a:ext cx="996273" cy="874384"/>
            </a:xfrm>
            <a:custGeom>
              <a:avLst/>
              <a:gdLst/>
              <a:ahLst/>
              <a:cxnLst/>
              <a:rect l="l" t="t" r="r" b="b"/>
              <a:pathLst>
                <a:path w="996273" h="874384">
                  <a:moveTo>
                    <a:pt x="110519" y="0"/>
                  </a:moveTo>
                  <a:lnTo>
                    <a:pt x="885754" y="0"/>
                  </a:lnTo>
                  <a:cubicBezTo>
                    <a:pt x="915066" y="0"/>
                    <a:pt x="943177" y="11644"/>
                    <a:pt x="963903" y="32370"/>
                  </a:cubicBezTo>
                  <a:cubicBezTo>
                    <a:pt x="984629" y="53097"/>
                    <a:pt x="996273" y="81208"/>
                    <a:pt x="996273" y="110519"/>
                  </a:cubicBezTo>
                  <a:lnTo>
                    <a:pt x="996273" y="763865"/>
                  </a:lnTo>
                  <a:cubicBezTo>
                    <a:pt x="996273" y="824903"/>
                    <a:pt x="946792" y="874384"/>
                    <a:pt x="885754" y="874384"/>
                  </a:cubicBezTo>
                  <a:lnTo>
                    <a:pt x="110519" y="874384"/>
                  </a:lnTo>
                  <a:cubicBezTo>
                    <a:pt x="81208" y="874384"/>
                    <a:pt x="53097" y="862740"/>
                    <a:pt x="32370" y="842014"/>
                  </a:cubicBezTo>
                  <a:cubicBezTo>
                    <a:pt x="11644" y="821288"/>
                    <a:pt x="0" y="793177"/>
                    <a:pt x="0" y="763865"/>
                  </a:cubicBezTo>
                  <a:lnTo>
                    <a:pt x="0" y="110519"/>
                  </a:lnTo>
                  <a:cubicBezTo>
                    <a:pt x="0" y="81208"/>
                    <a:pt x="11644" y="53097"/>
                    <a:pt x="32370" y="32370"/>
                  </a:cubicBezTo>
                  <a:cubicBezTo>
                    <a:pt x="53097" y="11644"/>
                    <a:pt x="81208" y="0"/>
                    <a:pt x="110519" y="0"/>
                  </a:cubicBezTo>
                  <a:close/>
                </a:path>
              </a:pathLst>
            </a:custGeom>
            <a:solidFill>
              <a:srgbClr val="FFBC00"/>
            </a:solidFill>
          </p:spPr>
          <p:txBody>
            <a:bodyPr/>
            <a:lstStyle/>
            <a:p>
              <a:endParaRPr lang="en-US"/>
            </a:p>
          </p:txBody>
        </p:sp>
        <p:sp>
          <p:nvSpPr>
            <p:cNvPr id="5" name="TextBox 5"/>
            <p:cNvSpPr txBox="1"/>
            <p:nvPr/>
          </p:nvSpPr>
          <p:spPr>
            <a:xfrm>
              <a:off x="0" y="-57150"/>
              <a:ext cx="996273" cy="93153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214334" y="4391359"/>
            <a:ext cx="3782726" cy="3319928"/>
            <a:chOff x="0" y="0"/>
            <a:chExt cx="996273" cy="874384"/>
          </a:xfrm>
        </p:grpSpPr>
        <p:sp>
          <p:nvSpPr>
            <p:cNvPr id="7" name="Freeform 7"/>
            <p:cNvSpPr/>
            <p:nvPr/>
          </p:nvSpPr>
          <p:spPr>
            <a:xfrm>
              <a:off x="0" y="0"/>
              <a:ext cx="996273" cy="874384"/>
            </a:xfrm>
            <a:custGeom>
              <a:avLst/>
              <a:gdLst/>
              <a:ahLst/>
              <a:cxnLst/>
              <a:rect l="l" t="t" r="r" b="b"/>
              <a:pathLst>
                <a:path w="996273" h="874384">
                  <a:moveTo>
                    <a:pt x="110519" y="0"/>
                  </a:moveTo>
                  <a:lnTo>
                    <a:pt x="885754" y="0"/>
                  </a:lnTo>
                  <a:cubicBezTo>
                    <a:pt x="915066" y="0"/>
                    <a:pt x="943177" y="11644"/>
                    <a:pt x="963903" y="32370"/>
                  </a:cubicBezTo>
                  <a:cubicBezTo>
                    <a:pt x="984629" y="53097"/>
                    <a:pt x="996273" y="81208"/>
                    <a:pt x="996273" y="110519"/>
                  </a:cubicBezTo>
                  <a:lnTo>
                    <a:pt x="996273" y="763865"/>
                  </a:lnTo>
                  <a:cubicBezTo>
                    <a:pt x="996273" y="824903"/>
                    <a:pt x="946792" y="874384"/>
                    <a:pt x="885754" y="874384"/>
                  </a:cubicBezTo>
                  <a:lnTo>
                    <a:pt x="110519" y="874384"/>
                  </a:lnTo>
                  <a:cubicBezTo>
                    <a:pt x="81208" y="874384"/>
                    <a:pt x="53097" y="862740"/>
                    <a:pt x="32370" y="842014"/>
                  </a:cubicBezTo>
                  <a:cubicBezTo>
                    <a:pt x="11644" y="821288"/>
                    <a:pt x="0" y="793177"/>
                    <a:pt x="0" y="763865"/>
                  </a:cubicBezTo>
                  <a:lnTo>
                    <a:pt x="0" y="110519"/>
                  </a:lnTo>
                  <a:cubicBezTo>
                    <a:pt x="0" y="81208"/>
                    <a:pt x="11644" y="53097"/>
                    <a:pt x="32370" y="32370"/>
                  </a:cubicBezTo>
                  <a:cubicBezTo>
                    <a:pt x="53097" y="11644"/>
                    <a:pt x="81208" y="0"/>
                    <a:pt x="110519" y="0"/>
                  </a:cubicBezTo>
                  <a:close/>
                </a:path>
              </a:pathLst>
            </a:custGeom>
            <a:solidFill>
              <a:srgbClr val="FFBC00"/>
            </a:solidFill>
          </p:spPr>
          <p:txBody>
            <a:bodyPr/>
            <a:lstStyle/>
            <a:p>
              <a:endParaRPr lang="en-US"/>
            </a:p>
          </p:txBody>
        </p:sp>
        <p:sp>
          <p:nvSpPr>
            <p:cNvPr id="8" name="TextBox 8"/>
            <p:cNvSpPr txBox="1"/>
            <p:nvPr/>
          </p:nvSpPr>
          <p:spPr>
            <a:xfrm>
              <a:off x="0" y="-57150"/>
              <a:ext cx="996273" cy="93153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345454" y="4391359"/>
            <a:ext cx="3782726" cy="4329286"/>
            <a:chOff x="0" y="0"/>
            <a:chExt cx="996273" cy="1140224"/>
          </a:xfrm>
        </p:grpSpPr>
        <p:sp>
          <p:nvSpPr>
            <p:cNvPr id="10" name="Freeform 10"/>
            <p:cNvSpPr/>
            <p:nvPr/>
          </p:nvSpPr>
          <p:spPr>
            <a:xfrm>
              <a:off x="0" y="0"/>
              <a:ext cx="996273" cy="1140224"/>
            </a:xfrm>
            <a:custGeom>
              <a:avLst/>
              <a:gdLst/>
              <a:ahLst/>
              <a:cxnLst/>
              <a:rect l="l" t="t" r="r" b="b"/>
              <a:pathLst>
                <a:path w="996273" h="1140224">
                  <a:moveTo>
                    <a:pt x="110519" y="0"/>
                  </a:moveTo>
                  <a:lnTo>
                    <a:pt x="885754" y="0"/>
                  </a:lnTo>
                  <a:cubicBezTo>
                    <a:pt x="915066" y="0"/>
                    <a:pt x="943177" y="11644"/>
                    <a:pt x="963903" y="32370"/>
                  </a:cubicBezTo>
                  <a:cubicBezTo>
                    <a:pt x="984629" y="53097"/>
                    <a:pt x="996273" y="81208"/>
                    <a:pt x="996273" y="110519"/>
                  </a:cubicBezTo>
                  <a:lnTo>
                    <a:pt x="996273" y="1029704"/>
                  </a:lnTo>
                  <a:cubicBezTo>
                    <a:pt x="996273" y="1090743"/>
                    <a:pt x="946792" y="1140224"/>
                    <a:pt x="885754" y="1140224"/>
                  </a:cubicBezTo>
                  <a:lnTo>
                    <a:pt x="110519" y="1140224"/>
                  </a:lnTo>
                  <a:cubicBezTo>
                    <a:pt x="49481" y="1140224"/>
                    <a:pt x="0" y="1090743"/>
                    <a:pt x="0" y="1029704"/>
                  </a:cubicBezTo>
                  <a:lnTo>
                    <a:pt x="0" y="110519"/>
                  </a:lnTo>
                  <a:cubicBezTo>
                    <a:pt x="0" y="81208"/>
                    <a:pt x="11644" y="53097"/>
                    <a:pt x="32370" y="32370"/>
                  </a:cubicBezTo>
                  <a:cubicBezTo>
                    <a:pt x="53097" y="11644"/>
                    <a:pt x="81208" y="0"/>
                    <a:pt x="110519" y="0"/>
                  </a:cubicBezTo>
                  <a:close/>
                </a:path>
              </a:pathLst>
            </a:custGeom>
            <a:solidFill>
              <a:srgbClr val="FFBC00"/>
            </a:solidFill>
          </p:spPr>
          <p:txBody>
            <a:bodyPr/>
            <a:lstStyle/>
            <a:p>
              <a:endParaRPr lang="en-US"/>
            </a:p>
          </p:txBody>
        </p:sp>
        <p:sp>
          <p:nvSpPr>
            <p:cNvPr id="11" name="TextBox 11"/>
            <p:cNvSpPr txBox="1"/>
            <p:nvPr/>
          </p:nvSpPr>
          <p:spPr>
            <a:xfrm>
              <a:off x="0" y="-57150"/>
              <a:ext cx="996273" cy="119737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476574" y="4391359"/>
            <a:ext cx="3782726" cy="3319928"/>
            <a:chOff x="0" y="0"/>
            <a:chExt cx="996273" cy="874384"/>
          </a:xfrm>
        </p:grpSpPr>
        <p:sp>
          <p:nvSpPr>
            <p:cNvPr id="13" name="Freeform 13"/>
            <p:cNvSpPr/>
            <p:nvPr/>
          </p:nvSpPr>
          <p:spPr>
            <a:xfrm>
              <a:off x="0" y="0"/>
              <a:ext cx="996273" cy="874384"/>
            </a:xfrm>
            <a:custGeom>
              <a:avLst/>
              <a:gdLst/>
              <a:ahLst/>
              <a:cxnLst/>
              <a:rect l="l" t="t" r="r" b="b"/>
              <a:pathLst>
                <a:path w="996273" h="874384">
                  <a:moveTo>
                    <a:pt x="110519" y="0"/>
                  </a:moveTo>
                  <a:lnTo>
                    <a:pt x="885754" y="0"/>
                  </a:lnTo>
                  <a:cubicBezTo>
                    <a:pt x="915066" y="0"/>
                    <a:pt x="943177" y="11644"/>
                    <a:pt x="963903" y="32370"/>
                  </a:cubicBezTo>
                  <a:cubicBezTo>
                    <a:pt x="984629" y="53097"/>
                    <a:pt x="996273" y="81208"/>
                    <a:pt x="996273" y="110519"/>
                  </a:cubicBezTo>
                  <a:lnTo>
                    <a:pt x="996273" y="763865"/>
                  </a:lnTo>
                  <a:cubicBezTo>
                    <a:pt x="996273" y="824903"/>
                    <a:pt x="946792" y="874384"/>
                    <a:pt x="885754" y="874384"/>
                  </a:cubicBezTo>
                  <a:lnTo>
                    <a:pt x="110519" y="874384"/>
                  </a:lnTo>
                  <a:cubicBezTo>
                    <a:pt x="81208" y="874384"/>
                    <a:pt x="53097" y="862740"/>
                    <a:pt x="32370" y="842014"/>
                  </a:cubicBezTo>
                  <a:cubicBezTo>
                    <a:pt x="11644" y="821288"/>
                    <a:pt x="0" y="793177"/>
                    <a:pt x="0" y="763865"/>
                  </a:cubicBezTo>
                  <a:lnTo>
                    <a:pt x="0" y="110519"/>
                  </a:lnTo>
                  <a:cubicBezTo>
                    <a:pt x="0" y="81208"/>
                    <a:pt x="11644" y="53097"/>
                    <a:pt x="32370" y="32370"/>
                  </a:cubicBezTo>
                  <a:cubicBezTo>
                    <a:pt x="53097" y="11644"/>
                    <a:pt x="81208" y="0"/>
                    <a:pt x="110519" y="0"/>
                  </a:cubicBezTo>
                  <a:close/>
                </a:path>
              </a:pathLst>
            </a:custGeom>
            <a:solidFill>
              <a:srgbClr val="FFBC00"/>
            </a:solidFill>
          </p:spPr>
          <p:txBody>
            <a:bodyPr/>
            <a:lstStyle/>
            <a:p>
              <a:endParaRPr lang="en-US"/>
            </a:p>
          </p:txBody>
        </p:sp>
        <p:sp>
          <p:nvSpPr>
            <p:cNvPr id="14" name="TextBox 14"/>
            <p:cNvSpPr txBox="1"/>
            <p:nvPr/>
          </p:nvSpPr>
          <p:spPr>
            <a:xfrm>
              <a:off x="0" y="-57150"/>
              <a:ext cx="996273" cy="93153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379223" y="3796005"/>
            <a:ext cx="1190707" cy="119070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510343" y="3796005"/>
            <a:ext cx="1190707" cy="119070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0641463" y="3796005"/>
            <a:ext cx="1190707" cy="11907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4444228" y="2696146"/>
            <a:ext cx="9424454" cy="918884"/>
          </a:xfrm>
          <a:custGeom>
            <a:avLst/>
            <a:gdLst/>
            <a:ahLst/>
            <a:cxnLst/>
            <a:rect l="l" t="t" r="r" b="b"/>
            <a:pathLst>
              <a:path w="9424454" h="918884">
                <a:moveTo>
                  <a:pt x="0" y="0"/>
                </a:moveTo>
                <a:lnTo>
                  <a:pt x="9424454" y="0"/>
                </a:lnTo>
                <a:lnTo>
                  <a:pt x="9424454" y="918884"/>
                </a:lnTo>
                <a:lnTo>
                  <a:pt x="0" y="918884"/>
                </a:lnTo>
                <a:lnTo>
                  <a:pt x="0" y="0"/>
                </a:lnTo>
                <a:close/>
              </a:path>
            </a:pathLst>
          </a:custGeom>
          <a:blipFill>
            <a:blip r:embed="rId3"/>
            <a:stretch>
              <a:fillRect/>
            </a:stretch>
          </a:blipFill>
        </p:spPr>
        <p:txBody>
          <a:bodyPr/>
          <a:lstStyle/>
          <a:p>
            <a:endParaRPr lang="en-US"/>
          </a:p>
        </p:txBody>
      </p:sp>
      <p:grpSp>
        <p:nvGrpSpPr>
          <p:cNvPr id="25" name="Group 25"/>
          <p:cNvGrpSpPr/>
          <p:nvPr/>
        </p:nvGrpSpPr>
        <p:grpSpPr>
          <a:xfrm>
            <a:off x="3866281" y="981646"/>
            <a:ext cx="10555438" cy="1966535"/>
            <a:chOff x="0" y="0"/>
            <a:chExt cx="2780033" cy="517935"/>
          </a:xfrm>
        </p:grpSpPr>
        <p:sp>
          <p:nvSpPr>
            <p:cNvPr id="26" name="Freeform 26"/>
            <p:cNvSpPr/>
            <p:nvPr/>
          </p:nvSpPr>
          <p:spPr>
            <a:xfrm>
              <a:off x="0" y="0"/>
              <a:ext cx="2780033" cy="517935"/>
            </a:xfrm>
            <a:custGeom>
              <a:avLst/>
              <a:gdLst/>
              <a:ahLst/>
              <a:cxnLst/>
              <a:rect l="l" t="t" r="r" b="b"/>
              <a:pathLst>
                <a:path w="2780033" h="517935">
                  <a:moveTo>
                    <a:pt x="67478" y="0"/>
                  </a:moveTo>
                  <a:lnTo>
                    <a:pt x="2712556" y="0"/>
                  </a:lnTo>
                  <a:cubicBezTo>
                    <a:pt x="2730452" y="0"/>
                    <a:pt x="2747615" y="7109"/>
                    <a:pt x="2760270" y="19764"/>
                  </a:cubicBezTo>
                  <a:cubicBezTo>
                    <a:pt x="2772924" y="32418"/>
                    <a:pt x="2780033" y="49581"/>
                    <a:pt x="2780033" y="67478"/>
                  </a:cubicBezTo>
                  <a:lnTo>
                    <a:pt x="2780033" y="450457"/>
                  </a:lnTo>
                  <a:cubicBezTo>
                    <a:pt x="2780033" y="487724"/>
                    <a:pt x="2749822" y="517935"/>
                    <a:pt x="2712556" y="517935"/>
                  </a:cubicBezTo>
                  <a:lnTo>
                    <a:pt x="67478" y="517935"/>
                  </a:lnTo>
                  <a:cubicBezTo>
                    <a:pt x="49581" y="517935"/>
                    <a:pt x="32418" y="510826"/>
                    <a:pt x="19764" y="498171"/>
                  </a:cubicBezTo>
                  <a:cubicBezTo>
                    <a:pt x="7109" y="485517"/>
                    <a:pt x="0" y="468354"/>
                    <a:pt x="0" y="450457"/>
                  </a:cubicBezTo>
                  <a:lnTo>
                    <a:pt x="0" y="67478"/>
                  </a:lnTo>
                  <a:cubicBezTo>
                    <a:pt x="0" y="30211"/>
                    <a:pt x="30211" y="0"/>
                    <a:pt x="67478" y="0"/>
                  </a:cubicBezTo>
                  <a:close/>
                </a:path>
              </a:pathLst>
            </a:custGeom>
            <a:solidFill>
              <a:srgbClr val="FFBC00"/>
            </a:solidFill>
          </p:spPr>
          <p:txBody>
            <a:bodyPr/>
            <a:lstStyle/>
            <a:p>
              <a:endParaRPr lang="en-US"/>
            </a:p>
          </p:txBody>
        </p:sp>
        <p:sp>
          <p:nvSpPr>
            <p:cNvPr id="27" name="TextBox 27"/>
            <p:cNvSpPr txBox="1"/>
            <p:nvPr/>
          </p:nvSpPr>
          <p:spPr>
            <a:xfrm>
              <a:off x="0" y="-57150"/>
              <a:ext cx="2780033" cy="575085"/>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29"/>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0" name="Group 30"/>
          <p:cNvGrpSpPr/>
          <p:nvPr/>
        </p:nvGrpSpPr>
        <p:grpSpPr>
          <a:xfrm>
            <a:off x="14769834" y="3796005"/>
            <a:ext cx="1190707" cy="11907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2552103" y="3970900"/>
            <a:ext cx="840917" cy="840917"/>
          </a:xfrm>
          <a:custGeom>
            <a:avLst/>
            <a:gdLst/>
            <a:ahLst/>
            <a:cxnLst/>
            <a:rect l="l" t="t" r="r" b="b"/>
            <a:pathLst>
              <a:path w="840917" h="840917">
                <a:moveTo>
                  <a:pt x="0" y="0"/>
                </a:moveTo>
                <a:lnTo>
                  <a:pt x="840916" y="0"/>
                </a:lnTo>
                <a:lnTo>
                  <a:pt x="840916" y="840917"/>
                </a:lnTo>
                <a:lnTo>
                  <a:pt x="0" y="840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10852162" y="3950493"/>
            <a:ext cx="769310" cy="881731"/>
          </a:xfrm>
          <a:custGeom>
            <a:avLst/>
            <a:gdLst/>
            <a:ahLst/>
            <a:cxnLst/>
            <a:rect l="l" t="t" r="r" b="b"/>
            <a:pathLst>
              <a:path w="769310" h="881731">
                <a:moveTo>
                  <a:pt x="0" y="0"/>
                </a:moveTo>
                <a:lnTo>
                  <a:pt x="769310" y="0"/>
                </a:lnTo>
                <a:lnTo>
                  <a:pt x="769310" y="881731"/>
                </a:lnTo>
                <a:lnTo>
                  <a:pt x="0" y="8817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a:off x="6665526" y="3950493"/>
            <a:ext cx="884371" cy="788196"/>
          </a:xfrm>
          <a:custGeom>
            <a:avLst/>
            <a:gdLst/>
            <a:ahLst/>
            <a:cxnLst/>
            <a:rect l="l" t="t" r="r" b="b"/>
            <a:pathLst>
              <a:path w="884371" h="788196">
                <a:moveTo>
                  <a:pt x="0" y="0"/>
                </a:moveTo>
                <a:lnTo>
                  <a:pt x="884371" y="0"/>
                </a:lnTo>
                <a:lnTo>
                  <a:pt x="884371" y="788196"/>
                </a:lnTo>
                <a:lnTo>
                  <a:pt x="0" y="7881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a:off x="14957506" y="3970900"/>
            <a:ext cx="820862" cy="819836"/>
          </a:xfrm>
          <a:custGeom>
            <a:avLst/>
            <a:gdLst/>
            <a:ahLst/>
            <a:cxnLst/>
            <a:rect l="l" t="t" r="r" b="b"/>
            <a:pathLst>
              <a:path w="820862" h="819836">
                <a:moveTo>
                  <a:pt x="0" y="0"/>
                </a:moveTo>
                <a:lnTo>
                  <a:pt x="820862" y="0"/>
                </a:lnTo>
                <a:lnTo>
                  <a:pt x="820862" y="819836"/>
                </a:lnTo>
                <a:lnTo>
                  <a:pt x="0" y="8198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TextBox 37"/>
          <p:cNvSpPr txBox="1"/>
          <p:nvPr/>
        </p:nvSpPr>
        <p:spPr>
          <a:xfrm>
            <a:off x="5442888" y="1588676"/>
            <a:ext cx="7402224" cy="752475"/>
          </a:xfrm>
          <a:prstGeom prst="rect">
            <a:avLst/>
          </a:prstGeom>
        </p:spPr>
        <p:txBody>
          <a:bodyPr lIns="0" tIns="0" rIns="0" bIns="0" rtlCol="0" anchor="t">
            <a:spAutoFit/>
          </a:bodyPr>
          <a:lstStyle/>
          <a:p>
            <a:pPr algn="ctr">
              <a:lnSpc>
                <a:spcPts val="5999"/>
              </a:lnSpc>
            </a:pPr>
            <a:r>
              <a:rPr lang="en-US" sz="4999">
                <a:solidFill>
                  <a:srgbClr val="000000"/>
                </a:solidFill>
                <a:latin typeface="League Spartan Bold"/>
              </a:rPr>
              <a:t>PROGRAMS</a:t>
            </a:r>
          </a:p>
        </p:txBody>
      </p:sp>
      <p:sp>
        <p:nvSpPr>
          <p:cNvPr id="38" name="TextBox 38"/>
          <p:cNvSpPr txBox="1"/>
          <p:nvPr/>
        </p:nvSpPr>
        <p:spPr>
          <a:xfrm>
            <a:off x="1083213" y="5113268"/>
            <a:ext cx="3778695" cy="8794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Bold"/>
              </a:rPr>
              <a:t>FAMILY PEER SUPPORT SPECIALISTS (FPSS)</a:t>
            </a:r>
          </a:p>
        </p:txBody>
      </p:sp>
      <p:sp>
        <p:nvSpPr>
          <p:cNvPr id="39" name="TextBox 39"/>
          <p:cNvSpPr txBox="1"/>
          <p:nvPr/>
        </p:nvSpPr>
        <p:spPr>
          <a:xfrm>
            <a:off x="5433076" y="6164193"/>
            <a:ext cx="3331353" cy="10090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rPr>
              <a:t>Create integrated networks of care that champions the family and youth voice.</a:t>
            </a:r>
          </a:p>
        </p:txBody>
      </p:sp>
      <p:sp>
        <p:nvSpPr>
          <p:cNvPr id="40" name="TextBox 40"/>
          <p:cNvSpPr txBox="1"/>
          <p:nvPr/>
        </p:nvSpPr>
        <p:spPr>
          <a:xfrm>
            <a:off x="9571140" y="6516618"/>
            <a:ext cx="3331353" cy="2059090"/>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Poppins"/>
              </a:rPr>
              <a:t>Assists families to obtain medical equipment, prescriptions, and respite for caregivers of children with special healthcare needs.</a:t>
            </a:r>
          </a:p>
        </p:txBody>
      </p:sp>
      <p:sp>
        <p:nvSpPr>
          <p:cNvPr id="41" name="TextBox 41"/>
          <p:cNvSpPr txBox="1"/>
          <p:nvPr/>
        </p:nvSpPr>
        <p:spPr>
          <a:xfrm>
            <a:off x="13699511" y="6164193"/>
            <a:ext cx="3331353" cy="10090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rPr>
              <a:t>Provides virtual and in-person trainings and community conversations.</a:t>
            </a:r>
          </a:p>
        </p:txBody>
      </p:sp>
      <p:sp>
        <p:nvSpPr>
          <p:cNvPr id="42" name="TextBox 42"/>
          <p:cNvSpPr txBox="1"/>
          <p:nvPr/>
        </p:nvSpPr>
        <p:spPr>
          <a:xfrm>
            <a:off x="1301956" y="6373743"/>
            <a:ext cx="3331353" cy="67564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rPr>
              <a:t>Provides direct services to families in need.</a:t>
            </a:r>
          </a:p>
        </p:txBody>
      </p:sp>
      <p:sp>
        <p:nvSpPr>
          <p:cNvPr id="43" name="TextBox 43"/>
          <p:cNvSpPr txBox="1"/>
          <p:nvPr/>
        </p:nvSpPr>
        <p:spPr>
          <a:xfrm>
            <a:off x="5218364" y="5113268"/>
            <a:ext cx="3778695" cy="8794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Bold"/>
              </a:rPr>
              <a:t>FAMILY SYSTEMS MANAGERS (FSM)</a:t>
            </a:r>
          </a:p>
        </p:txBody>
      </p:sp>
      <p:sp>
        <p:nvSpPr>
          <p:cNvPr id="44" name="TextBox 44"/>
          <p:cNvSpPr txBox="1"/>
          <p:nvPr/>
        </p:nvSpPr>
        <p:spPr>
          <a:xfrm>
            <a:off x="9345454" y="5113268"/>
            <a:ext cx="3778695" cy="13176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Bold"/>
              </a:rPr>
              <a:t>CONNECTICUT MEDICAL HOME INITIATIVE (CT-MHI)</a:t>
            </a:r>
          </a:p>
        </p:txBody>
      </p:sp>
      <p:sp>
        <p:nvSpPr>
          <p:cNvPr id="45" name="TextBox 45"/>
          <p:cNvSpPr txBox="1"/>
          <p:nvPr/>
        </p:nvSpPr>
        <p:spPr>
          <a:xfrm>
            <a:off x="13475840" y="5113268"/>
            <a:ext cx="3778695" cy="8794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Bold"/>
              </a:rPr>
              <a:t>LEARNING AND LEADERSHIP ACADEMY</a:t>
            </a:r>
          </a:p>
        </p:txBody>
      </p:sp>
      <p:grpSp>
        <p:nvGrpSpPr>
          <p:cNvPr id="46" name="Group 46"/>
          <p:cNvGrpSpPr/>
          <p:nvPr/>
        </p:nvGrpSpPr>
        <p:grpSpPr>
          <a:xfrm>
            <a:off x="51851" y="9958895"/>
            <a:ext cx="18587206" cy="3840627"/>
            <a:chOff x="0" y="0"/>
            <a:chExt cx="24782941" cy="5120836"/>
          </a:xfrm>
        </p:grpSpPr>
        <p:sp>
          <p:nvSpPr>
            <p:cNvPr id="47" name="Freeform 47"/>
            <p:cNvSpPr/>
            <p:nvPr/>
          </p:nvSpPr>
          <p:spPr>
            <a:xfrm rot="-5400000" flipH="1">
              <a:off x="18881031" y="-781074"/>
              <a:ext cx="5120836" cy="6682984"/>
            </a:xfrm>
            <a:custGeom>
              <a:avLst/>
              <a:gdLst/>
              <a:ahLst/>
              <a:cxnLst/>
              <a:rect l="l" t="t" r="r" b="b"/>
              <a:pathLst>
                <a:path w="5120836" h="6682984">
                  <a:moveTo>
                    <a:pt x="5120836" y="0"/>
                  </a:moveTo>
                  <a:lnTo>
                    <a:pt x="0" y="0"/>
                  </a:lnTo>
                  <a:lnTo>
                    <a:pt x="0" y="6682984"/>
                  </a:lnTo>
                  <a:lnTo>
                    <a:pt x="5120836" y="6682984"/>
                  </a:lnTo>
                  <a:lnTo>
                    <a:pt x="5120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8" name="Freeform 48"/>
            <p:cNvSpPr/>
            <p:nvPr/>
          </p:nvSpPr>
          <p:spPr>
            <a:xfrm rot="-5400000" flipH="1">
              <a:off x="12763045" y="-781074"/>
              <a:ext cx="5120836" cy="6682984"/>
            </a:xfrm>
            <a:custGeom>
              <a:avLst/>
              <a:gdLst/>
              <a:ahLst/>
              <a:cxnLst/>
              <a:rect l="l" t="t" r="r" b="b"/>
              <a:pathLst>
                <a:path w="5120836" h="6682984">
                  <a:moveTo>
                    <a:pt x="5120837" y="0"/>
                  </a:moveTo>
                  <a:lnTo>
                    <a:pt x="0" y="0"/>
                  </a:lnTo>
                  <a:lnTo>
                    <a:pt x="0" y="6682984"/>
                  </a:lnTo>
                  <a:lnTo>
                    <a:pt x="5120837" y="6682984"/>
                  </a:lnTo>
                  <a:lnTo>
                    <a:pt x="51208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9" name="Freeform 49"/>
            <p:cNvSpPr/>
            <p:nvPr/>
          </p:nvSpPr>
          <p:spPr>
            <a:xfrm rot="-5400000" flipH="1">
              <a:off x="6645060" y="-781074"/>
              <a:ext cx="5120836" cy="6682984"/>
            </a:xfrm>
            <a:custGeom>
              <a:avLst/>
              <a:gdLst/>
              <a:ahLst/>
              <a:cxnLst/>
              <a:rect l="l" t="t" r="r" b="b"/>
              <a:pathLst>
                <a:path w="5120836" h="6682984">
                  <a:moveTo>
                    <a:pt x="5120836" y="0"/>
                  </a:moveTo>
                  <a:lnTo>
                    <a:pt x="0" y="0"/>
                  </a:lnTo>
                  <a:lnTo>
                    <a:pt x="0" y="6682984"/>
                  </a:lnTo>
                  <a:lnTo>
                    <a:pt x="5120836" y="6682984"/>
                  </a:lnTo>
                  <a:lnTo>
                    <a:pt x="5120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0" name="Freeform 50"/>
            <p:cNvSpPr/>
            <p:nvPr/>
          </p:nvSpPr>
          <p:spPr>
            <a:xfrm rot="-5400000" flipH="1">
              <a:off x="781074" y="-781074"/>
              <a:ext cx="5120836" cy="6682984"/>
            </a:xfrm>
            <a:custGeom>
              <a:avLst/>
              <a:gdLst/>
              <a:ahLst/>
              <a:cxnLst/>
              <a:rect l="l" t="t" r="r" b="b"/>
              <a:pathLst>
                <a:path w="5120836" h="6682984">
                  <a:moveTo>
                    <a:pt x="5120836" y="0"/>
                  </a:moveTo>
                  <a:lnTo>
                    <a:pt x="0" y="0"/>
                  </a:lnTo>
                  <a:lnTo>
                    <a:pt x="0" y="6682984"/>
                  </a:lnTo>
                  <a:lnTo>
                    <a:pt x="5120836" y="6682984"/>
                  </a:lnTo>
                  <a:lnTo>
                    <a:pt x="5120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sp>
        <p:nvSpPr>
          <p:cNvPr id="3" name="Freeform 3"/>
          <p:cNvSpPr/>
          <p:nvPr/>
        </p:nvSpPr>
        <p:spPr>
          <a:xfrm>
            <a:off x="5608726" y="2331834"/>
            <a:ext cx="7070549" cy="689378"/>
          </a:xfrm>
          <a:custGeom>
            <a:avLst/>
            <a:gdLst/>
            <a:ahLst/>
            <a:cxnLst/>
            <a:rect l="l" t="t" r="r" b="b"/>
            <a:pathLst>
              <a:path w="7070549" h="689378">
                <a:moveTo>
                  <a:pt x="0" y="0"/>
                </a:moveTo>
                <a:lnTo>
                  <a:pt x="7070548" y="0"/>
                </a:lnTo>
                <a:lnTo>
                  <a:pt x="7070548" y="689379"/>
                </a:lnTo>
                <a:lnTo>
                  <a:pt x="0" y="689379"/>
                </a:lnTo>
                <a:lnTo>
                  <a:pt x="0" y="0"/>
                </a:lnTo>
                <a:close/>
              </a:path>
            </a:pathLst>
          </a:custGeom>
          <a:blipFill>
            <a:blip r:embed="rId3"/>
            <a:stretch>
              <a:fillRect/>
            </a:stretch>
          </a:blipFill>
        </p:spPr>
        <p:txBody>
          <a:bodyPr/>
          <a:lstStyle/>
          <a:p>
            <a:endParaRPr lang="en-US"/>
          </a:p>
        </p:txBody>
      </p:sp>
      <p:sp>
        <p:nvSpPr>
          <p:cNvPr id="4" name="Freeform 4"/>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3891048" y="1028700"/>
            <a:ext cx="10505903" cy="1573325"/>
            <a:chOff x="0" y="0"/>
            <a:chExt cx="2766987" cy="414374"/>
          </a:xfrm>
        </p:grpSpPr>
        <p:sp>
          <p:nvSpPr>
            <p:cNvPr id="7" name="Freeform 7"/>
            <p:cNvSpPr/>
            <p:nvPr/>
          </p:nvSpPr>
          <p:spPr>
            <a:xfrm>
              <a:off x="0" y="0"/>
              <a:ext cx="2766987" cy="414374"/>
            </a:xfrm>
            <a:custGeom>
              <a:avLst/>
              <a:gdLst/>
              <a:ahLst/>
              <a:cxnLst/>
              <a:rect l="l" t="t" r="r" b="b"/>
              <a:pathLst>
                <a:path w="2766987" h="414374">
                  <a:moveTo>
                    <a:pt x="67059" y="0"/>
                  </a:moveTo>
                  <a:lnTo>
                    <a:pt x="2699928" y="0"/>
                  </a:lnTo>
                  <a:cubicBezTo>
                    <a:pt x="2736964" y="0"/>
                    <a:pt x="2766987" y="30023"/>
                    <a:pt x="2766987" y="67059"/>
                  </a:cubicBezTo>
                  <a:lnTo>
                    <a:pt x="2766987" y="347315"/>
                  </a:lnTo>
                  <a:cubicBezTo>
                    <a:pt x="2766987" y="384350"/>
                    <a:pt x="2736964" y="414374"/>
                    <a:pt x="2699928" y="414374"/>
                  </a:cubicBezTo>
                  <a:lnTo>
                    <a:pt x="67059" y="414374"/>
                  </a:lnTo>
                  <a:cubicBezTo>
                    <a:pt x="30023" y="414374"/>
                    <a:pt x="0" y="384350"/>
                    <a:pt x="0" y="347315"/>
                  </a:cubicBezTo>
                  <a:lnTo>
                    <a:pt x="0" y="67059"/>
                  </a:lnTo>
                  <a:cubicBezTo>
                    <a:pt x="0" y="30023"/>
                    <a:pt x="30023" y="0"/>
                    <a:pt x="67059" y="0"/>
                  </a:cubicBezTo>
                  <a:close/>
                </a:path>
              </a:pathLst>
            </a:custGeom>
            <a:solidFill>
              <a:srgbClr val="FFBC00"/>
            </a:solidFill>
          </p:spPr>
          <p:txBody>
            <a:bodyPr/>
            <a:lstStyle/>
            <a:p>
              <a:endParaRPr lang="en-US"/>
            </a:p>
          </p:txBody>
        </p:sp>
        <p:sp>
          <p:nvSpPr>
            <p:cNvPr id="8" name="TextBox 8"/>
            <p:cNvSpPr txBox="1"/>
            <p:nvPr/>
          </p:nvSpPr>
          <p:spPr>
            <a:xfrm>
              <a:off x="0" y="-57150"/>
              <a:ext cx="2766987" cy="47152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6250634" y="1386737"/>
            <a:ext cx="5786731" cy="771525"/>
          </a:xfrm>
          <a:prstGeom prst="rect">
            <a:avLst/>
          </a:prstGeom>
        </p:spPr>
        <p:txBody>
          <a:bodyPr lIns="0" tIns="0" rIns="0" bIns="0" rtlCol="0" anchor="t">
            <a:spAutoFit/>
          </a:bodyPr>
          <a:lstStyle/>
          <a:p>
            <a:pPr algn="ctr">
              <a:lnSpc>
                <a:spcPts val="6299"/>
              </a:lnSpc>
            </a:pPr>
            <a:r>
              <a:rPr lang="en-US" sz="4500">
                <a:solidFill>
                  <a:srgbClr val="000000"/>
                </a:solidFill>
                <a:latin typeface="League Spartan Bold"/>
              </a:rPr>
              <a:t>WHO WE SERVE</a:t>
            </a:r>
          </a:p>
        </p:txBody>
      </p:sp>
      <p:sp>
        <p:nvSpPr>
          <p:cNvPr id="10" name="Freeform 10"/>
          <p:cNvSpPr/>
          <p:nvPr/>
        </p:nvSpPr>
        <p:spPr>
          <a:xfrm>
            <a:off x="2693847" y="6029688"/>
            <a:ext cx="5801592" cy="900998"/>
          </a:xfrm>
          <a:custGeom>
            <a:avLst/>
            <a:gdLst/>
            <a:ahLst/>
            <a:cxnLst/>
            <a:rect l="l" t="t" r="r" b="b"/>
            <a:pathLst>
              <a:path w="5801592" h="900998">
                <a:moveTo>
                  <a:pt x="0" y="0"/>
                </a:moveTo>
                <a:lnTo>
                  <a:pt x="5801592" y="0"/>
                </a:lnTo>
                <a:lnTo>
                  <a:pt x="5801592" y="900998"/>
                </a:lnTo>
                <a:lnTo>
                  <a:pt x="0" y="900998"/>
                </a:lnTo>
                <a:lnTo>
                  <a:pt x="0" y="0"/>
                </a:lnTo>
                <a:close/>
              </a:path>
            </a:pathLst>
          </a:custGeom>
          <a:blipFill>
            <a:blip r:embed="rId3"/>
            <a:stretch>
              <a:fillRect l="-29641" r="-29641"/>
            </a:stretch>
          </a:blipFill>
        </p:spPr>
        <p:txBody>
          <a:bodyPr/>
          <a:lstStyle/>
          <a:p>
            <a:endParaRPr lang="en-US"/>
          </a:p>
        </p:txBody>
      </p:sp>
      <p:grpSp>
        <p:nvGrpSpPr>
          <p:cNvPr id="11" name="Group 11"/>
          <p:cNvGrpSpPr/>
          <p:nvPr/>
        </p:nvGrpSpPr>
        <p:grpSpPr>
          <a:xfrm>
            <a:off x="2586496" y="3409615"/>
            <a:ext cx="6016294" cy="2777534"/>
            <a:chOff x="0" y="0"/>
            <a:chExt cx="1931117" cy="891536"/>
          </a:xfrm>
        </p:grpSpPr>
        <p:sp>
          <p:nvSpPr>
            <p:cNvPr id="12" name="Freeform 12"/>
            <p:cNvSpPr/>
            <p:nvPr/>
          </p:nvSpPr>
          <p:spPr>
            <a:xfrm>
              <a:off x="0" y="0"/>
              <a:ext cx="1931117" cy="891536"/>
            </a:xfrm>
            <a:custGeom>
              <a:avLst/>
              <a:gdLst/>
              <a:ahLst/>
              <a:cxnLst/>
              <a:rect l="l" t="t" r="r" b="b"/>
              <a:pathLst>
                <a:path w="1931117" h="891536">
                  <a:moveTo>
                    <a:pt x="32171" y="0"/>
                  </a:moveTo>
                  <a:lnTo>
                    <a:pt x="1898947" y="0"/>
                  </a:lnTo>
                  <a:cubicBezTo>
                    <a:pt x="1907479" y="0"/>
                    <a:pt x="1915662" y="3389"/>
                    <a:pt x="1921695" y="9423"/>
                  </a:cubicBezTo>
                  <a:cubicBezTo>
                    <a:pt x="1927728" y="15456"/>
                    <a:pt x="1931117" y="23638"/>
                    <a:pt x="1931117" y="32171"/>
                  </a:cubicBezTo>
                  <a:lnTo>
                    <a:pt x="1931117" y="859366"/>
                  </a:lnTo>
                  <a:cubicBezTo>
                    <a:pt x="1931117" y="867898"/>
                    <a:pt x="1927728" y="876081"/>
                    <a:pt x="1921695" y="882114"/>
                  </a:cubicBezTo>
                  <a:cubicBezTo>
                    <a:pt x="1915662" y="888147"/>
                    <a:pt x="1907479" y="891536"/>
                    <a:pt x="1898947" y="891536"/>
                  </a:cubicBezTo>
                  <a:lnTo>
                    <a:pt x="32171" y="891536"/>
                  </a:lnTo>
                  <a:cubicBezTo>
                    <a:pt x="23638" y="891536"/>
                    <a:pt x="15456" y="888147"/>
                    <a:pt x="9423" y="882114"/>
                  </a:cubicBezTo>
                  <a:cubicBezTo>
                    <a:pt x="3389" y="876081"/>
                    <a:pt x="0" y="867898"/>
                    <a:pt x="0" y="859366"/>
                  </a:cubicBezTo>
                  <a:lnTo>
                    <a:pt x="0" y="32171"/>
                  </a:lnTo>
                  <a:cubicBezTo>
                    <a:pt x="0" y="23638"/>
                    <a:pt x="3389" y="15456"/>
                    <a:pt x="9423" y="9423"/>
                  </a:cubicBezTo>
                  <a:cubicBezTo>
                    <a:pt x="15456" y="3389"/>
                    <a:pt x="23638" y="0"/>
                    <a:pt x="32171" y="0"/>
                  </a:cubicBezTo>
                  <a:close/>
                </a:path>
              </a:pathLst>
            </a:custGeom>
            <a:solidFill>
              <a:srgbClr val="FFBC00"/>
            </a:solidFill>
          </p:spPr>
          <p:txBody>
            <a:bodyPr/>
            <a:lstStyle/>
            <a:p>
              <a:endParaRPr lang="en-US"/>
            </a:p>
          </p:txBody>
        </p:sp>
        <p:sp>
          <p:nvSpPr>
            <p:cNvPr id="13" name="TextBox 13"/>
            <p:cNvSpPr txBox="1"/>
            <p:nvPr/>
          </p:nvSpPr>
          <p:spPr>
            <a:xfrm>
              <a:off x="0" y="-57150"/>
              <a:ext cx="1931117" cy="948686"/>
            </a:xfrm>
            <a:prstGeom prst="rect">
              <a:avLst/>
            </a:prstGeom>
          </p:spPr>
          <p:txBody>
            <a:bodyPr lIns="41683" tIns="41683" rIns="41683" bIns="41683" rtlCol="0" anchor="ctr"/>
            <a:lstStyle/>
            <a:p>
              <a:pPr algn="ctr">
                <a:lnSpc>
                  <a:spcPts val="2659"/>
                </a:lnSpc>
              </a:pPr>
              <a:endParaRPr/>
            </a:p>
          </p:txBody>
        </p:sp>
      </p:grpSp>
      <p:grpSp>
        <p:nvGrpSpPr>
          <p:cNvPr id="14" name="Group 14"/>
          <p:cNvGrpSpPr/>
          <p:nvPr/>
        </p:nvGrpSpPr>
        <p:grpSpPr>
          <a:xfrm>
            <a:off x="3392865" y="3021213"/>
            <a:ext cx="4403557" cy="776805"/>
            <a:chOff x="0" y="0"/>
            <a:chExt cx="1413459" cy="249340"/>
          </a:xfrm>
        </p:grpSpPr>
        <p:sp>
          <p:nvSpPr>
            <p:cNvPr id="15" name="Freeform 15"/>
            <p:cNvSpPr/>
            <p:nvPr/>
          </p:nvSpPr>
          <p:spPr>
            <a:xfrm>
              <a:off x="0" y="0"/>
              <a:ext cx="1413459" cy="249340"/>
            </a:xfrm>
            <a:custGeom>
              <a:avLst/>
              <a:gdLst/>
              <a:ahLst/>
              <a:cxnLst/>
              <a:rect l="l" t="t" r="r" b="b"/>
              <a:pathLst>
                <a:path w="1413459" h="249340">
                  <a:moveTo>
                    <a:pt x="0" y="0"/>
                  </a:moveTo>
                  <a:lnTo>
                    <a:pt x="1413459" y="0"/>
                  </a:lnTo>
                  <a:lnTo>
                    <a:pt x="1413459" y="249340"/>
                  </a:lnTo>
                  <a:lnTo>
                    <a:pt x="0" y="249340"/>
                  </a:lnTo>
                  <a:close/>
                </a:path>
              </a:pathLst>
            </a:custGeom>
            <a:solidFill>
              <a:srgbClr val="003D60"/>
            </a:solidFill>
          </p:spPr>
          <p:txBody>
            <a:bodyPr/>
            <a:lstStyle/>
            <a:p>
              <a:endParaRPr lang="en-US"/>
            </a:p>
          </p:txBody>
        </p:sp>
        <p:sp>
          <p:nvSpPr>
            <p:cNvPr id="16" name="TextBox 16"/>
            <p:cNvSpPr txBox="1"/>
            <p:nvPr/>
          </p:nvSpPr>
          <p:spPr>
            <a:xfrm>
              <a:off x="0" y="-57150"/>
              <a:ext cx="1413459" cy="306490"/>
            </a:xfrm>
            <a:prstGeom prst="rect">
              <a:avLst/>
            </a:prstGeom>
          </p:spPr>
          <p:txBody>
            <a:bodyPr lIns="41683" tIns="41683" rIns="41683" bIns="41683" rtlCol="0" anchor="ctr"/>
            <a:lstStyle/>
            <a:p>
              <a:pPr algn="ctr">
                <a:lnSpc>
                  <a:spcPts val="2659"/>
                </a:lnSpc>
              </a:pPr>
              <a:endParaRPr/>
            </a:p>
          </p:txBody>
        </p:sp>
      </p:grpSp>
      <p:sp>
        <p:nvSpPr>
          <p:cNvPr id="17" name="TextBox 17"/>
          <p:cNvSpPr txBox="1"/>
          <p:nvPr/>
        </p:nvSpPr>
        <p:spPr>
          <a:xfrm>
            <a:off x="3207363" y="3125730"/>
            <a:ext cx="4774561" cy="491571"/>
          </a:xfrm>
          <a:prstGeom prst="rect">
            <a:avLst/>
          </a:prstGeom>
        </p:spPr>
        <p:txBody>
          <a:bodyPr lIns="0" tIns="0" rIns="0" bIns="0" rtlCol="0" anchor="t">
            <a:spAutoFit/>
          </a:bodyPr>
          <a:lstStyle/>
          <a:p>
            <a:pPr algn="ctr">
              <a:lnSpc>
                <a:spcPts val="3880"/>
              </a:lnSpc>
              <a:spcBef>
                <a:spcPct val="0"/>
              </a:spcBef>
            </a:pPr>
            <a:r>
              <a:rPr lang="en-US" sz="2771">
                <a:solidFill>
                  <a:srgbClr val="FFFFFF"/>
                </a:solidFill>
                <a:latin typeface="Poppins Bold"/>
              </a:rPr>
              <a:t>FAMILIES &amp; CAREGIVERS</a:t>
            </a:r>
          </a:p>
        </p:txBody>
      </p:sp>
      <p:sp>
        <p:nvSpPr>
          <p:cNvPr id="18" name="TextBox 18"/>
          <p:cNvSpPr txBox="1"/>
          <p:nvPr/>
        </p:nvSpPr>
        <p:spPr>
          <a:xfrm>
            <a:off x="2819571" y="3932455"/>
            <a:ext cx="5550144" cy="2231380"/>
          </a:xfrm>
          <a:prstGeom prst="rect">
            <a:avLst/>
          </a:prstGeom>
        </p:spPr>
        <p:txBody>
          <a:bodyPr lIns="0" tIns="0" rIns="0" bIns="0" rtlCol="0" anchor="t">
            <a:spAutoFit/>
          </a:bodyPr>
          <a:lstStyle/>
          <a:p>
            <a:pPr algn="ctr">
              <a:lnSpc>
                <a:spcPts val="2871"/>
              </a:lnSpc>
              <a:spcBef>
                <a:spcPct val="0"/>
              </a:spcBef>
            </a:pPr>
            <a:r>
              <a:rPr lang="en-US" sz="2051" dirty="0">
                <a:solidFill>
                  <a:srgbClr val="000000"/>
                </a:solidFill>
                <a:latin typeface="Poppins"/>
              </a:rPr>
              <a:t>We advocate for family-driven policies and practices that ensure that </a:t>
            </a:r>
            <a:r>
              <a:rPr lang="en-US" sz="2051" dirty="0">
                <a:solidFill>
                  <a:srgbClr val="000000"/>
                </a:solidFill>
                <a:latin typeface="Poppins Bold Italics"/>
              </a:rPr>
              <a:t>families have the primary role in decision-making in the care of their children</a:t>
            </a:r>
            <a:r>
              <a:rPr lang="en-US" sz="2051" dirty="0">
                <a:solidFill>
                  <a:srgbClr val="000000"/>
                </a:solidFill>
                <a:latin typeface="Poppins"/>
              </a:rPr>
              <a:t> whether in the home, in care, or in custody.</a:t>
            </a:r>
          </a:p>
        </p:txBody>
      </p:sp>
      <p:sp>
        <p:nvSpPr>
          <p:cNvPr id="19" name="Freeform 19"/>
          <p:cNvSpPr/>
          <p:nvPr/>
        </p:nvSpPr>
        <p:spPr>
          <a:xfrm>
            <a:off x="9778478" y="6055821"/>
            <a:ext cx="5801592" cy="900998"/>
          </a:xfrm>
          <a:custGeom>
            <a:avLst/>
            <a:gdLst/>
            <a:ahLst/>
            <a:cxnLst/>
            <a:rect l="l" t="t" r="r" b="b"/>
            <a:pathLst>
              <a:path w="5801592" h="900998">
                <a:moveTo>
                  <a:pt x="0" y="0"/>
                </a:moveTo>
                <a:lnTo>
                  <a:pt x="5801592" y="0"/>
                </a:lnTo>
                <a:lnTo>
                  <a:pt x="5801592" y="900997"/>
                </a:lnTo>
                <a:lnTo>
                  <a:pt x="0" y="900997"/>
                </a:lnTo>
                <a:lnTo>
                  <a:pt x="0" y="0"/>
                </a:lnTo>
                <a:close/>
              </a:path>
            </a:pathLst>
          </a:custGeom>
          <a:blipFill>
            <a:blip r:embed="rId3"/>
            <a:stretch>
              <a:fillRect l="-29641" r="-29641"/>
            </a:stretch>
          </a:blipFill>
        </p:spPr>
        <p:txBody>
          <a:bodyPr/>
          <a:lstStyle/>
          <a:p>
            <a:endParaRPr lang="en-US"/>
          </a:p>
        </p:txBody>
      </p:sp>
      <p:grpSp>
        <p:nvGrpSpPr>
          <p:cNvPr id="20" name="Group 20"/>
          <p:cNvGrpSpPr/>
          <p:nvPr/>
        </p:nvGrpSpPr>
        <p:grpSpPr>
          <a:xfrm>
            <a:off x="9671127" y="3400090"/>
            <a:ext cx="6016294" cy="2777534"/>
            <a:chOff x="0" y="0"/>
            <a:chExt cx="1931117" cy="891536"/>
          </a:xfrm>
        </p:grpSpPr>
        <p:sp>
          <p:nvSpPr>
            <p:cNvPr id="21" name="Freeform 21"/>
            <p:cNvSpPr/>
            <p:nvPr/>
          </p:nvSpPr>
          <p:spPr>
            <a:xfrm>
              <a:off x="0" y="0"/>
              <a:ext cx="1931117" cy="891536"/>
            </a:xfrm>
            <a:custGeom>
              <a:avLst/>
              <a:gdLst/>
              <a:ahLst/>
              <a:cxnLst/>
              <a:rect l="l" t="t" r="r" b="b"/>
              <a:pathLst>
                <a:path w="1931117" h="891536">
                  <a:moveTo>
                    <a:pt x="32171" y="0"/>
                  </a:moveTo>
                  <a:lnTo>
                    <a:pt x="1898947" y="0"/>
                  </a:lnTo>
                  <a:cubicBezTo>
                    <a:pt x="1907479" y="0"/>
                    <a:pt x="1915662" y="3389"/>
                    <a:pt x="1921695" y="9423"/>
                  </a:cubicBezTo>
                  <a:cubicBezTo>
                    <a:pt x="1927728" y="15456"/>
                    <a:pt x="1931117" y="23638"/>
                    <a:pt x="1931117" y="32171"/>
                  </a:cubicBezTo>
                  <a:lnTo>
                    <a:pt x="1931117" y="859366"/>
                  </a:lnTo>
                  <a:cubicBezTo>
                    <a:pt x="1931117" y="867898"/>
                    <a:pt x="1927728" y="876081"/>
                    <a:pt x="1921695" y="882114"/>
                  </a:cubicBezTo>
                  <a:cubicBezTo>
                    <a:pt x="1915662" y="888147"/>
                    <a:pt x="1907479" y="891536"/>
                    <a:pt x="1898947" y="891536"/>
                  </a:cubicBezTo>
                  <a:lnTo>
                    <a:pt x="32171" y="891536"/>
                  </a:lnTo>
                  <a:cubicBezTo>
                    <a:pt x="23638" y="891536"/>
                    <a:pt x="15456" y="888147"/>
                    <a:pt x="9423" y="882114"/>
                  </a:cubicBezTo>
                  <a:cubicBezTo>
                    <a:pt x="3389" y="876081"/>
                    <a:pt x="0" y="867898"/>
                    <a:pt x="0" y="859366"/>
                  </a:cubicBezTo>
                  <a:lnTo>
                    <a:pt x="0" y="32171"/>
                  </a:lnTo>
                  <a:cubicBezTo>
                    <a:pt x="0" y="23638"/>
                    <a:pt x="3389" y="15456"/>
                    <a:pt x="9423" y="9423"/>
                  </a:cubicBezTo>
                  <a:cubicBezTo>
                    <a:pt x="15456" y="3389"/>
                    <a:pt x="23638" y="0"/>
                    <a:pt x="32171" y="0"/>
                  </a:cubicBezTo>
                  <a:close/>
                </a:path>
              </a:pathLst>
            </a:custGeom>
            <a:solidFill>
              <a:srgbClr val="FFBC00"/>
            </a:solidFill>
          </p:spPr>
          <p:txBody>
            <a:bodyPr/>
            <a:lstStyle/>
            <a:p>
              <a:endParaRPr lang="en-US"/>
            </a:p>
          </p:txBody>
        </p:sp>
        <p:sp>
          <p:nvSpPr>
            <p:cNvPr id="22" name="TextBox 22"/>
            <p:cNvSpPr txBox="1"/>
            <p:nvPr/>
          </p:nvSpPr>
          <p:spPr>
            <a:xfrm>
              <a:off x="0" y="-57150"/>
              <a:ext cx="1931117" cy="948686"/>
            </a:xfrm>
            <a:prstGeom prst="rect">
              <a:avLst/>
            </a:prstGeom>
          </p:spPr>
          <p:txBody>
            <a:bodyPr lIns="41683" tIns="41683" rIns="41683" bIns="41683" rtlCol="0" anchor="ctr"/>
            <a:lstStyle/>
            <a:p>
              <a:pPr algn="ctr">
                <a:lnSpc>
                  <a:spcPts val="2659"/>
                </a:lnSpc>
              </a:pPr>
              <a:endParaRPr/>
            </a:p>
          </p:txBody>
        </p:sp>
      </p:grpSp>
      <p:grpSp>
        <p:nvGrpSpPr>
          <p:cNvPr id="23" name="Group 23"/>
          <p:cNvGrpSpPr/>
          <p:nvPr/>
        </p:nvGrpSpPr>
        <p:grpSpPr>
          <a:xfrm>
            <a:off x="10477496" y="3011688"/>
            <a:ext cx="4403557" cy="776805"/>
            <a:chOff x="0" y="0"/>
            <a:chExt cx="1413459" cy="249340"/>
          </a:xfrm>
        </p:grpSpPr>
        <p:sp>
          <p:nvSpPr>
            <p:cNvPr id="24" name="Freeform 24"/>
            <p:cNvSpPr/>
            <p:nvPr/>
          </p:nvSpPr>
          <p:spPr>
            <a:xfrm>
              <a:off x="0" y="0"/>
              <a:ext cx="1413459" cy="249340"/>
            </a:xfrm>
            <a:custGeom>
              <a:avLst/>
              <a:gdLst/>
              <a:ahLst/>
              <a:cxnLst/>
              <a:rect l="l" t="t" r="r" b="b"/>
              <a:pathLst>
                <a:path w="1413459" h="249340">
                  <a:moveTo>
                    <a:pt x="0" y="0"/>
                  </a:moveTo>
                  <a:lnTo>
                    <a:pt x="1413459" y="0"/>
                  </a:lnTo>
                  <a:lnTo>
                    <a:pt x="1413459" y="249340"/>
                  </a:lnTo>
                  <a:lnTo>
                    <a:pt x="0" y="249340"/>
                  </a:lnTo>
                  <a:close/>
                </a:path>
              </a:pathLst>
            </a:custGeom>
            <a:solidFill>
              <a:srgbClr val="003D60"/>
            </a:solidFill>
          </p:spPr>
          <p:txBody>
            <a:bodyPr/>
            <a:lstStyle/>
            <a:p>
              <a:endParaRPr lang="en-US"/>
            </a:p>
          </p:txBody>
        </p:sp>
        <p:sp>
          <p:nvSpPr>
            <p:cNvPr id="25" name="TextBox 25"/>
            <p:cNvSpPr txBox="1"/>
            <p:nvPr/>
          </p:nvSpPr>
          <p:spPr>
            <a:xfrm>
              <a:off x="0" y="-57150"/>
              <a:ext cx="1413459" cy="306490"/>
            </a:xfrm>
            <a:prstGeom prst="rect">
              <a:avLst/>
            </a:prstGeom>
          </p:spPr>
          <p:txBody>
            <a:bodyPr lIns="41683" tIns="41683" rIns="41683" bIns="41683" rtlCol="0" anchor="ctr"/>
            <a:lstStyle/>
            <a:p>
              <a:pPr algn="ctr">
                <a:lnSpc>
                  <a:spcPts val="2659"/>
                </a:lnSpc>
              </a:pPr>
              <a:endParaRPr/>
            </a:p>
          </p:txBody>
        </p:sp>
      </p:grpSp>
      <p:sp>
        <p:nvSpPr>
          <p:cNvPr id="26" name="TextBox 26"/>
          <p:cNvSpPr txBox="1"/>
          <p:nvPr/>
        </p:nvSpPr>
        <p:spPr>
          <a:xfrm>
            <a:off x="10563205" y="3117164"/>
            <a:ext cx="4232138" cy="500137"/>
          </a:xfrm>
          <a:prstGeom prst="rect">
            <a:avLst/>
          </a:prstGeom>
        </p:spPr>
        <p:txBody>
          <a:bodyPr wrap="square" lIns="0" tIns="0" rIns="0" bIns="0" rtlCol="0" anchor="t">
            <a:spAutoFit/>
          </a:bodyPr>
          <a:lstStyle/>
          <a:p>
            <a:pPr algn="ctr">
              <a:lnSpc>
                <a:spcPts val="3880"/>
              </a:lnSpc>
              <a:spcBef>
                <a:spcPct val="0"/>
              </a:spcBef>
            </a:pPr>
            <a:r>
              <a:rPr lang="en-US" sz="2771" dirty="0">
                <a:solidFill>
                  <a:srgbClr val="FFFFFF"/>
                </a:solidFill>
                <a:latin typeface="Poppins Bold"/>
              </a:rPr>
              <a:t>YOUTH/YOUNG ADULTS</a:t>
            </a:r>
          </a:p>
        </p:txBody>
      </p:sp>
      <p:sp>
        <p:nvSpPr>
          <p:cNvPr id="27" name="TextBox 27"/>
          <p:cNvSpPr txBox="1"/>
          <p:nvPr/>
        </p:nvSpPr>
        <p:spPr>
          <a:xfrm>
            <a:off x="9904202" y="4131666"/>
            <a:ext cx="5550144" cy="1536032"/>
          </a:xfrm>
          <a:prstGeom prst="rect">
            <a:avLst/>
          </a:prstGeom>
        </p:spPr>
        <p:txBody>
          <a:bodyPr lIns="0" tIns="0" rIns="0" bIns="0" rtlCol="0" anchor="t">
            <a:spAutoFit/>
          </a:bodyPr>
          <a:lstStyle/>
          <a:p>
            <a:pPr algn="ctr">
              <a:lnSpc>
                <a:spcPts val="3011"/>
              </a:lnSpc>
              <a:spcBef>
                <a:spcPct val="0"/>
              </a:spcBef>
            </a:pPr>
            <a:r>
              <a:rPr lang="en-US" sz="2151" dirty="0">
                <a:solidFill>
                  <a:srgbClr val="000000"/>
                </a:solidFill>
                <a:latin typeface="Poppins"/>
              </a:rPr>
              <a:t>We respect the youth voice and strive to make sure that young adults are </a:t>
            </a:r>
            <a:r>
              <a:rPr lang="en-US" sz="2151" dirty="0">
                <a:solidFill>
                  <a:srgbClr val="000000"/>
                </a:solidFill>
                <a:latin typeface="Poppins Bold Italics"/>
              </a:rPr>
              <a:t>equal partners in creating change</a:t>
            </a:r>
            <a:r>
              <a:rPr lang="en-US" sz="2151" dirty="0">
                <a:solidFill>
                  <a:srgbClr val="000000"/>
                </a:solidFill>
                <a:latin typeface="Poppins"/>
              </a:rPr>
              <a:t> at the individual, state, and national levels.</a:t>
            </a:r>
          </a:p>
        </p:txBody>
      </p:sp>
      <p:sp>
        <p:nvSpPr>
          <p:cNvPr id="28" name="Freeform 28"/>
          <p:cNvSpPr/>
          <p:nvPr/>
        </p:nvSpPr>
        <p:spPr>
          <a:xfrm>
            <a:off x="6243204" y="9110469"/>
            <a:ext cx="5801592" cy="900998"/>
          </a:xfrm>
          <a:custGeom>
            <a:avLst/>
            <a:gdLst/>
            <a:ahLst/>
            <a:cxnLst/>
            <a:rect l="l" t="t" r="r" b="b"/>
            <a:pathLst>
              <a:path w="5801592" h="900998">
                <a:moveTo>
                  <a:pt x="0" y="0"/>
                </a:moveTo>
                <a:lnTo>
                  <a:pt x="5801592" y="0"/>
                </a:lnTo>
                <a:lnTo>
                  <a:pt x="5801592" y="900998"/>
                </a:lnTo>
                <a:lnTo>
                  <a:pt x="0" y="900998"/>
                </a:lnTo>
                <a:lnTo>
                  <a:pt x="0" y="0"/>
                </a:lnTo>
                <a:close/>
              </a:path>
            </a:pathLst>
          </a:custGeom>
          <a:blipFill>
            <a:blip r:embed="rId3"/>
            <a:stretch>
              <a:fillRect l="-29641" r="-29641"/>
            </a:stretch>
          </a:blipFill>
        </p:spPr>
        <p:txBody>
          <a:bodyPr/>
          <a:lstStyle/>
          <a:p>
            <a:endParaRPr lang="en-US"/>
          </a:p>
        </p:txBody>
      </p:sp>
      <p:grpSp>
        <p:nvGrpSpPr>
          <p:cNvPr id="29" name="Group 29"/>
          <p:cNvGrpSpPr/>
          <p:nvPr/>
        </p:nvGrpSpPr>
        <p:grpSpPr>
          <a:xfrm>
            <a:off x="6135853" y="6890454"/>
            <a:ext cx="6016294" cy="2396826"/>
            <a:chOff x="0" y="0"/>
            <a:chExt cx="1931117" cy="769336"/>
          </a:xfrm>
        </p:grpSpPr>
        <p:sp>
          <p:nvSpPr>
            <p:cNvPr id="30" name="Freeform 30"/>
            <p:cNvSpPr/>
            <p:nvPr/>
          </p:nvSpPr>
          <p:spPr>
            <a:xfrm>
              <a:off x="0" y="0"/>
              <a:ext cx="1931117" cy="769336"/>
            </a:xfrm>
            <a:custGeom>
              <a:avLst/>
              <a:gdLst/>
              <a:ahLst/>
              <a:cxnLst/>
              <a:rect l="l" t="t" r="r" b="b"/>
              <a:pathLst>
                <a:path w="1931117" h="769336">
                  <a:moveTo>
                    <a:pt x="32171" y="0"/>
                  </a:moveTo>
                  <a:lnTo>
                    <a:pt x="1898947" y="0"/>
                  </a:lnTo>
                  <a:cubicBezTo>
                    <a:pt x="1907479" y="0"/>
                    <a:pt x="1915662" y="3389"/>
                    <a:pt x="1921695" y="9423"/>
                  </a:cubicBezTo>
                  <a:cubicBezTo>
                    <a:pt x="1927728" y="15456"/>
                    <a:pt x="1931117" y="23638"/>
                    <a:pt x="1931117" y="32171"/>
                  </a:cubicBezTo>
                  <a:lnTo>
                    <a:pt x="1931117" y="737166"/>
                  </a:lnTo>
                  <a:cubicBezTo>
                    <a:pt x="1931117" y="745698"/>
                    <a:pt x="1927728" y="753880"/>
                    <a:pt x="1921695" y="759914"/>
                  </a:cubicBezTo>
                  <a:cubicBezTo>
                    <a:pt x="1915662" y="765947"/>
                    <a:pt x="1907479" y="769336"/>
                    <a:pt x="1898947" y="769336"/>
                  </a:cubicBezTo>
                  <a:lnTo>
                    <a:pt x="32171" y="769336"/>
                  </a:lnTo>
                  <a:cubicBezTo>
                    <a:pt x="23638" y="769336"/>
                    <a:pt x="15456" y="765947"/>
                    <a:pt x="9423" y="759914"/>
                  </a:cubicBezTo>
                  <a:cubicBezTo>
                    <a:pt x="3389" y="753880"/>
                    <a:pt x="0" y="745698"/>
                    <a:pt x="0" y="737166"/>
                  </a:cubicBezTo>
                  <a:lnTo>
                    <a:pt x="0" y="32171"/>
                  </a:lnTo>
                  <a:cubicBezTo>
                    <a:pt x="0" y="23638"/>
                    <a:pt x="3389" y="15456"/>
                    <a:pt x="9423" y="9423"/>
                  </a:cubicBezTo>
                  <a:cubicBezTo>
                    <a:pt x="15456" y="3389"/>
                    <a:pt x="23638" y="0"/>
                    <a:pt x="32171" y="0"/>
                  </a:cubicBezTo>
                  <a:close/>
                </a:path>
              </a:pathLst>
            </a:custGeom>
            <a:solidFill>
              <a:srgbClr val="FFBC00"/>
            </a:solidFill>
          </p:spPr>
          <p:txBody>
            <a:bodyPr/>
            <a:lstStyle/>
            <a:p>
              <a:endParaRPr lang="en-US"/>
            </a:p>
          </p:txBody>
        </p:sp>
        <p:sp>
          <p:nvSpPr>
            <p:cNvPr id="31" name="TextBox 31"/>
            <p:cNvSpPr txBox="1"/>
            <p:nvPr/>
          </p:nvSpPr>
          <p:spPr>
            <a:xfrm>
              <a:off x="0" y="-57150"/>
              <a:ext cx="1931117" cy="826486"/>
            </a:xfrm>
            <a:prstGeom prst="rect">
              <a:avLst/>
            </a:prstGeom>
          </p:spPr>
          <p:txBody>
            <a:bodyPr lIns="41683" tIns="41683" rIns="41683" bIns="41683" rtlCol="0" anchor="ctr"/>
            <a:lstStyle/>
            <a:p>
              <a:pPr algn="ctr">
                <a:lnSpc>
                  <a:spcPts val="2659"/>
                </a:lnSpc>
              </a:pPr>
              <a:endParaRPr/>
            </a:p>
          </p:txBody>
        </p:sp>
      </p:grpSp>
      <p:grpSp>
        <p:nvGrpSpPr>
          <p:cNvPr id="32" name="Group 32"/>
          <p:cNvGrpSpPr/>
          <p:nvPr/>
        </p:nvGrpSpPr>
        <p:grpSpPr>
          <a:xfrm>
            <a:off x="6942222" y="6502051"/>
            <a:ext cx="4403557" cy="776805"/>
            <a:chOff x="0" y="0"/>
            <a:chExt cx="1413459" cy="249340"/>
          </a:xfrm>
        </p:grpSpPr>
        <p:sp>
          <p:nvSpPr>
            <p:cNvPr id="33" name="Freeform 33"/>
            <p:cNvSpPr/>
            <p:nvPr/>
          </p:nvSpPr>
          <p:spPr>
            <a:xfrm>
              <a:off x="0" y="0"/>
              <a:ext cx="1413459" cy="249340"/>
            </a:xfrm>
            <a:custGeom>
              <a:avLst/>
              <a:gdLst/>
              <a:ahLst/>
              <a:cxnLst/>
              <a:rect l="l" t="t" r="r" b="b"/>
              <a:pathLst>
                <a:path w="1413459" h="249340">
                  <a:moveTo>
                    <a:pt x="0" y="0"/>
                  </a:moveTo>
                  <a:lnTo>
                    <a:pt x="1413459" y="0"/>
                  </a:lnTo>
                  <a:lnTo>
                    <a:pt x="1413459" y="249340"/>
                  </a:lnTo>
                  <a:lnTo>
                    <a:pt x="0" y="249340"/>
                  </a:lnTo>
                  <a:close/>
                </a:path>
              </a:pathLst>
            </a:custGeom>
            <a:solidFill>
              <a:srgbClr val="003D60"/>
            </a:solidFill>
          </p:spPr>
          <p:txBody>
            <a:bodyPr/>
            <a:lstStyle/>
            <a:p>
              <a:endParaRPr lang="en-US"/>
            </a:p>
          </p:txBody>
        </p:sp>
        <p:sp>
          <p:nvSpPr>
            <p:cNvPr id="34" name="TextBox 34"/>
            <p:cNvSpPr txBox="1"/>
            <p:nvPr/>
          </p:nvSpPr>
          <p:spPr>
            <a:xfrm>
              <a:off x="0" y="-57150"/>
              <a:ext cx="1413459" cy="306490"/>
            </a:xfrm>
            <a:prstGeom prst="rect">
              <a:avLst/>
            </a:prstGeom>
          </p:spPr>
          <p:txBody>
            <a:bodyPr lIns="41683" tIns="41683" rIns="41683" bIns="41683" rtlCol="0" anchor="ctr"/>
            <a:lstStyle/>
            <a:p>
              <a:pPr algn="ctr">
                <a:lnSpc>
                  <a:spcPts val="2659"/>
                </a:lnSpc>
              </a:pPr>
              <a:endParaRPr/>
            </a:p>
          </p:txBody>
        </p:sp>
      </p:grpSp>
      <p:sp>
        <p:nvSpPr>
          <p:cNvPr id="35" name="TextBox 35"/>
          <p:cNvSpPr txBox="1"/>
          <p:nvPr/>
        </p:nvSpPr>
        <p:spPr>
          <a:xfrm>
            <a:off x="8042597" y="6606568"/>
            <a:ext cx="2202806" cy="491571"/>
          </a:xfrm>
          <a:prstGeom prst="rect">
            <a:avLst/>
          </a:prstGeom>
        </p:spPr>
        <p:txBody>
          <a:bodyPr lIns="0" tIns="0" rIns="0" bIns="0" rtlCol="0" anchor="t">
            <a:spAutoFit/>
          </a:bodyPr>
          <a:lstStyle/>
          <a:p>
            <a:pPr algn="ctr">
              <a:lnSpc>
                <a:spcPts val="3880"/>
              </a:lnSpc>
              <a:spcBef>
                <a:spcPct val="0"/>
              </a:spcBef>
            </a:pPr>
            <a:r>
              <a:rPr lang="en-US" sz="2771">
                <a:solidFill>
                  <a:srgbClr val="FFFFFF"/>
                </a:solidFill>
                <a:latin typeface="Poppins Bold"/>
              </a:rPr>
              <a:t>PROVIDERS</a:t>
            </a:r>
          </a:p>
        </p:txBody>
      </p:sp>
      <p:sp>
        <p:nvSpPr>
          <p:cNvPr id="36" name="TextBox 36"/>
          <p:cNvSpPr txBox="1"/>
          <p:nvPr/>
        </p:nvSpPr>
        <p:spPr>
          <a:xfrm>
            <a:off x="6368928" y="7560152"/>
            <a:ext cx="5550144" cy="1155032"/>
          </a:xfrm>
          <a:prstGeom prst="rect">
            <a:avLst/>
          </a:prstGeom>
        </p:spPr>
        <p:txBody>
          <a:bodyPr lIns="0" tIns="0" rIns="0" bIns="0" rtlCol="0" anchor="t">
            <a:spAutoFit/>
          </a:bodyPr>
          <a:lstStyle/>
          <a:p>
            <a:pPr algn="ctr">
              <a:lnSpc>
                <a:spcPts val="3011"/>
              </a:lnSpc>
              <a:spcBef>
                <a:spcPct val="0"/>
              </a:spcBef>
            </a:pPr>
            <a:r>
              <a:rPr lang="en-US" sz="2151" dirty="0">
                <a:solidFill>
                  <a:srgbClr val="000000"/>
                </a:solidFill>
                <a:latin typeface="Poppins"/>
              </a:rPr>
              <a:t>We partner with service providers who work with our families to </a:t>
            </a:r>
            <a:r>
              <a:rPr lang="en-US" sz="2151" dirty="0">
                <a:solidFill>
                  <a:srgbClr val="000000"/>
                </a:solidFill>
                <a:latin typeface="Poppins Bold Italics"/>
              </a:rPr>
              <a:t>promote family engagement and family voice</a:t>
            </a:r>
            <a:r>
              <a:rPr lang="en-US" sz="2151" dirty="0">
                <a:solidFill>
                  <a:srgbClr val="000000"/>
                </a:solidFill>
                <a:latin typeface="Poppins"/>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95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830957" y="911652"/>
            <a:ext cx="9784422" cy="2057400"/>
            <a:chOff x="0" y="0"/>
            <a:chExt cx="2576967" cy="541867"/>
          </a:xfrm>
        </p:grpSpPr>
        <p:sp>
          <p:nvSpPr>
            <p:cNvPr id="4" name="Freeform 4"/>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txBody>
            <a:bodyPr/>
            <a:lstStyle/>
            <a:p>
              <a:endParaRPr lang="en-US"/>
            </a:p>
          </p:txBody>
        </p:sp>
        <p:sp>
          <p:nvSpPr>
            <p:cNvPr id="5" name="TextBox 5"/>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35215" y="-298374"/>
            <a:ext cx="6452785" cy="10831841"/>
            <a:chOff x="0" y="0"/>
            <a:chExt cx="8603714" cy="14442454"/>
          </a:xfrm>
        </p:grpSpPr>
        <p:pic>
          <p:nvPicPr>
            <p:cNvPr id="7" name="Picture 7"/>
            <p:cNvPicPr>
              <a:picLocks noChangeAspect="1"/>
            </p:cNvPicPr>
            <p:nvPr/>
          </p:nvPicPr>
          <p:blipFill>
            <a:blip r:embed="rId3"/>
            <a:srcRect l="30154" r="30154"/>
            <a:stretch>
              <a:fillRect/>
            </a:stretch>
          </p:blipFill>
          <p:spPr>
            <a:xfrm>
              <a:off x="0" y="0"/>
              <a:ext cx="8603714" cy="14442454"/>
            </a:xfrm>
            <a:prstGeom prst="rect">
              <a:avLst/>
            </a:prstGeom>
          </p:spPr>
        </p:pic>
      </p:grpSp>
      <p:grpSp>
        <p:nvGrpSpPr>
          <p:cNvPr id="8" name="Group 8"/>
          <p:cNvGrpSpPr/>
          <p:nvPr/>
        </p:nvGrpSpPr>
        <p:grpSpPr>
          <a:xfrm rot="10799999">
            <a:off x="9252085" y="6630865"/>
            <a:ext cx="5443005" cy="4762630"/>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10" name="TextBox 10"/>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4">
              <a:alphaModFix amt="55000"/>
            </a:blip>
            <a:stretch>
              <a:fillRect/>
            </a:stretch>
          </a:blipFill>
        </p:spPr>
        <p:txBody>
          <a:bodyPr/>
          <a:lstStyle/>
          <a:p>
            <a:endParaRPr lang="en-US"/>
          </a:p>
        </p:txBody>
      </p:sp>
      <p:sp>
        <p:nvSpPr>
          <p:cNvPr id="12" name="Freeform 12"/>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grpSp>
        <p:nvGrpSpPr>
          <p:cNvPr id="13" name="Group 13"/>
          <p:cNvGrpSpPr/>
          <p:nvPr/>
        </p:nvGrpSpPr>
        <p:grpSpPr>
          <a:xfrm rot="-1772257">
            <a:off x="11897977" y="4458033"/>
            <a:ext cx="1688777" cy="7462842"/>
            <a:chOff x="0" y="0"/>
            <a:chExt cx="444781" cy="1965522"/>
          </a:xfrm>
        </p:grpSpPr>
        <p:sp>
          <p:nvSpPr>
            <p:cNvPr id="14" name="Freeform 14"/>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5" name="TextBox 15"/>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997894">
            <a:off x="11094392" y="-983153"/>
            <a:ext cx="1758392" cy="6729346"/>
            <a:chOff x="0" y="0"/>
            <a:chExt cx="463116" cy="1772338"/>
          </a:xfrm>
        </p:grpSpPr>
        <p:sp>
          <p:nvSpPr>
            <p:cNvPr id="17" name="Freeform 17"/>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txBody>
            <a:bodyPr/>
            <a:lstStyle/>
            <a:p>
              <a:endParaRPr lang="en-US"/>
            </a:p>
          </p:txBody>
        </p:sp>
        <p:sp>
          <p:nvSpPr>
            <p:cNvPr id="18" name="TextBox 18"/>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335891"/>
            <a:ext cx="7402224" cy="1381125"/>
          </a:xfrm>
          <a:prstGeom prst="rect">
            <a:avLst/>
          </a:prstGeom>
        </p:spPr>
        <p:txBody>
          <a:bodyPr lIns="0" tIns="0" rIns="0" bIns="0" rtlCol="0" anchor="t">
            <a:spAutoFit/>
          </a:bodyPr>
          <a:lstStyle/>
          <a:p>
            <a:pPr>
              <a:lnSpc>
                <a:spcPts val="5400"/>
              </a:lnSpc>
            </a:pPr>
            <a:r>
              <a:rPr lang="en-US" sz="4500">
                <a:solidFill>
                  <a:srgbClr val="000000"/>
                </a:solidFill>
                <a:latin typeface="League Spartan Bold"/>
              </a:rPr>
              <a:t>FAMILY PEER SUPPORT SPECIALISTS (FPSS)</a:t>
            </a:r>
          </a:p>
        </p:txBody>
      </p:sp>
      <p:sp>
        <p:nvSpPr>
          <p:cNvPr id="20" name="TextBox 20"/>
          <p:cNvSpPr txBox="1"/>
          <p:nvPr/>
        </p:nvSpPr>
        <p:spPr>
          <a:xfrm>
            <a:off x="1261726" y="3587035"/>
            <a:ext cx="7924764" cy="4488408"/>
          </a:xfrm>
          <a:prstGeom prst="rect">
            <a:avLst/>
          </a:prstGeom>
        </p:spPr>
        <p:txBody>
          <a:bodyPr lIns="0" tIns="0" rIns="0" bIns="0" rtlCol="0" anchor="t">
            <a:spAutoFit/>
          </a:bodyPr>
          <a:lstStyle/>
          <a:p>
            <a:pPr algn="just">
              <a:lnSpc>
                <a:spcPts val="3499"/>
              </a:lnSpc>
            </a:pPr>
            <a:r>
              <a:rPr lang="en-US" sz="2499" dirty="0">
                <a:solidFill>
                  <a:srgbClr val="000000"/>
                </a:solidFill>
                <a:latin typeface="Poppins"/>
              </a:rPr>
              <a:t>The </a:t>
            </a:r>
            <a:r>
              <a:rPr lang="en-US" sz="2499" dirty="0">
                <a:solidFill>
                  <a:srgbClr val="000000"/>
                </a:solidFill>
                <a:latin typeface="Poppins Bold"/>
              </a:rPr>
              <a:t>Family Peer Support Program</a:t>
            </a:r>
            <a:r>
              <a:rPr lang="en-US" sz="2499" dirty="0">
                <a:solidFill>
                  <a:srgbClr val="000000"/>
                </a:solidFill>
                <a:latin typeface="Poppins"/>
              </a:rPr>
              <a:t> provides direct peer support services to families with children who have </a:t>
            </a:r>
            <a:r>
              <a:rPr lang="en-US" sz="2499" dirty="0">
                <a:solidFill>
                  <a:srgbClr val="000000"/>
                </a:solidFill>
                <a:latin typeface="Poppins Bold Italics"/>
              </a:rPr>
              <a:t>mental</a:t>
            </a:r>
            <a:r>
              <a:rPr lang="en-US" sz="2499" dirty="0">
                <a:solidFill>
                  <a:srgbClr val="000000"/>
                </a:solidFill>
                <a:latin typeface="Poppins"/>
              </a:rPr>
              <a:t>, </a:t>
            </a:r>
            <a:r>
              <a:rPr lang="en-US" sz="2499" dirty="0">
                <a:solidFill>
                  <a:srgbClr val="000000"/>
                </a:solidFill>
                <a:latin typeface="Poppins Bold Italics"/>
              </a:rPr>
              <a:t>behavioral health and/or special </a:t>
            </a:r>
            <a:r>
              <a:rPr lang="en-US" sz="2499" dirty="0">
                <a:solidFill>
                  <a:srgbClr val="000000"/>
                </a:solidFill>
                <a:latin typeface="Poppins" panose="020B0604020202020204" charset="0"/>
                <a:cs typeface="Poppins" panose="020B0604020202020204" charset="0"/>
              </a:rPr>
              <a:t>health care needs</a:t>
            </a:r>
            <a:r>
              <a:rPr lang="en-US" sz="2499" dirty="0">
                <a:solidFill>
                  <a:srgbClr val="000000"/>
                </a:solidFill>
                <a:latin typeface="Poppins"/>
              </a:rPr>
              <a:t>. </a:t>
            </a:r>
          </a:p>
          <a:p>
            <a:pPr algn="just">
              <a:lnSpc>
                <a:spcPts val="3499"/>
              </a:lnSpc>
            </a:pPr>
            <a:endParaRPr lang="en-US" sz="2499" dirty="0">
              <a:solidFill>
                <a:srgbClr val="000000"/>
              </a:solidFill>
              <a:latin typeface="Poppins"/>
            </a:endParaRPr>
          </a:p>
          <a:p>
            <a:pPr algn="just">
              <a:lnSpc>
                <a:spcPts val="3499"/>
              </a:lnSpc>
            </a:pPr>
            <a:r>
              <a:rPr lang="en-US" sz="2499" dirty="0">
                <a:solidFill>
                  <a:srgbClr val="000000"/>
                </a:solidFill>
                <a:latin typeface="Poppins"/>
              </a:rPr>
              <a:t>Our Family Peer Support Specialists assist families who need to navigate the special education, mental and behavioral health care service systems.</a:t>
            </a:r>
          </a:p>
          <a:p>
            <a:pPr algn="just">
              <a:lnSpc>
                <a:spcPts val="3499"/>
              </a:lnSpc>
              <a:spcBef>
                <a:spcPct val="0"/>
              </a:spcBef>
            </a:pPr>
            <a:endParaRPr lang="en-US" sz="2499" dirty="0">
              <a:solidFill>
                <a:srgbClr val="000000"/>
              </a:solidFill>
              <a:latin typeface="Poppins"/>
            </a:endParaRPr>
          </a:p>
        </p:txBody>
      </p:sp>
      <p:sp>
        <p:nvSpPr>
          <p:cNvPr id="21" name="Freeform 21"/>
          <p:cNvSpPr/>
          <p:nvPr/>
        </p:nvSpPr>
        <p:spPr>
          <a:xfrm>
            <a:off x="0" y="8597901"/>
            <a:ext cx="1505311" cy="1689099"/>
          </a:xfrm>
          <a:custGeom>
            <a:avLst/>
            <a:gdLst/>
            <a:ahLst/>
            <a:cxnLst/>
            <a:rect l="l" t="t" r="r" b="b"/>
            <a:pathLst>
              <a:path w="1505311" h="1689099">
                <a:moveTo>
                  <a:pt x="0" y="0"/>
                </a:moveTo>
                <a:lnTo>
                  <a:pt x="1505311" y="0"/>
                </a:lnTo>
                <a:lnTo>
                  <a:pt x="1505311" y="1689099"/>
                </a:lnTo>
                <a:lnTo>
                  <a:pt x="0" y="1689099"/>
                </a:lnTo>
                <a:lnTo>
                  <a:pt x="0" y="0"/>
                </a:lnTo>
                <a:close/>
              </a:path>
            </a:pathLst>
          </a:custGeom>
          <a:blipFill>
            <a:blip r:embed="rId5"/>
            <a:stretch>
              <a:fillRect/>
            </a:stretch>
          </a:blipFill>
        </p:spPr>
        <p:txBody>
          <a:bodyPr/>
          <a:lstStyle/>
          <a:p>
            <a:endParaRPr lang="en-US"/>
          </a:p>
        </p:txBody>
      </p:sp>
      <p:sp>
        <p:nvSpPr>
          <p:cNvPr id="22" name="Freeform 24"/>
          <p:cNvSpPr/>
          <p:nvPr/>
        </p:nvSpPr>
        <p:spPr>
          <a:xfrm>
            <a:off x="5995908" y="8201259"/>
            <a:ext cx="1013966" cy="1006088"/>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23" name="TextBox 26"/>
          <p:cNvSpPr txBox="1"/>
          <p:nvPr/>
        </p:nvSpPr>
        <p:spPr>
          <a:xfrm>
            <a:off x="5963109" y="8597776"/>
            <a:ext cx="1079561" cy="243656"/>
          </a:xfrm>
          <a:prstGeom prst="rect">
            <a:avLst/>
          </a:prstGeom>
        </p:spPr>
        <p:txBody>
          <a:bodyPr wrap="square" lIns="0" tIns="0" rIns="0" bIns="0" rtlCol="0" anchor="t">
            <a:spAutoFit/>
          </a:bodyPr>
          <a:lstStyle/>
          <a:p>
            <a:pPr algn="ctr">
              <a:lnSpc>
                <a:spcPts val="1935"/>
              </a:lnSpc>
              <a:spcBef>
                <a:spcPct val="0"/>
              </a:spcBef>
            </a:pPr>
            <a:r>
              <a:rPr lang="en-US" sz="1600" dirty="0">
                <a:solidFill>
                  <a:srgbClr val="FFFFFF"/>
                </a:solidFill>
                <a:latin typeface="Poppins"/>
              </a:rPr>
              <a:t>CAROLYN</a:t>
            </a:r>
          </a:p>
        </p:txBody>
      </p:sp>
      <p:sp>
        <p:nvSpPr>
          <p:cNvPr id="24" name="TextBox 26"/>
          <p:cNvSpPr txBox="1"/>
          <p:nvPr/>
        </p:nvSpPr>
        <p:spPr>
          <a:xfrm>
            <a:off x="5668622" y="9353922"/>
            <a:ext cx="1668537" cy="487313"/>
          </a:xfrm>
          <a:prstGeom prst="rect">
            <a:avLst/>
          </a:prstGeom>
        </p:spPr>
        <p:txBody>
          <a:bodyPr wrap="square" lIns="0" tIns="0" rIns="0" bIns="0" rtlCol="0" anchor="t">
            <a:spAutoFit/>
          </a:bodyPr>
          <a:lstStyle/>
          <a:p>
            <a:pPr algn="ctr">
              <a:lnSpc>
                <a:spcPts val="1935"/>
              </a:lnSpc>
              <a:spcBef>
                <a:spcPct val="0"/>
              </a:spcBef>
            </a:pPr>
            <a:r>
              <a:rPr lang="en-US" sz="1400" dirty="0">
                <a:latin typeface="Poppins"/>
              </a:rPr>
              <a:t>Program Director, FPSS</a:t>
            </a:r>
          </a:p>
        </p:txBody>
      </p:sp>
      <p:sp>
        <p:nvSpPr>
          <p:cNvPr id="25" name="Freeform 24"/>
          <p:cNvSpPr/>
          <p:nvPr/>
        </p:nvSpPr>
        <p:spPr>
          <a:xfrm>
            <a:off x="8550151" y="8193857"/>
            <a:ext cx="1013966" cy="1006088"/>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03D60"/>
          </a:solidFill>
        </p:spPr>
        <p:txBody>
          <a:bodyPr/>
          <a:lstStyle/>
          <a:p>
            <a:endParaRPr lang="en-US"/>
          </a:p>
        </p:txBody>
      </p:sp>
      <p:sp>
        <p:nvSpPr>
          <p:cNvPr id="26" name="TextBox 26"/>
          <p:cNvSpPr txBox="1"/>
          <p:nvPr/>
        </p:nvSpPr>
        <p:spPr>
          <a:xfrm>
            <a:off x="8586099" y="8569622"/>
            <a:ext cx="942070" cy="254557"/>
          </a:xfrm>
          <a:prstGeom prst="rect">
            <a:avLst/>
          </a:prstGeom>
        </p:spPr>
        <p:txBody>
          <a:bodyPr lIns="0" tIns="0" rIns="0" bIns="0" rtlCol="0" anchor="t">
            <a:spAutoFit/>
          </a:bodyPr>
          <a:lstStyle/>
          <a:p>
            <a:pPr algn="ctr">
              <a:lnSpc>
                <a:spcPts val="1935"/>
              </a:lnSpc>
              <a:spcBef>
                <a:spcPct val="0"/>
              </a:spcBef>
            </a:pPr>
            <a:r>
              <a:rPr lang="en-US" dirty="0">
                <a:solidFill>
                  <a:srgbClr val="FFFFFF"/>
                </a:solidFill>
                <a:latin typeface="Poppins"/>
              </a:rPr>
              <a:t>LYNETTE</a:t>
            </a:r>
          </a:p>
        </p:txBody>
      </p:sp>
      <p:sp>
        <p:nvSpPr>
          <p:cNvPr id="27" name="TextBox 26"/>
          <p:cNvSpPr txBox="1"/>
          <p:nvPr/>
        </p:nvSpPr>
        <p:spPr>
          <a:xfrm>
            <a:off x="8222865" y="9346520"/>
            <a:ext cx="1668537" cy="476669"/>
          </a:xfrm>
          <a:prstGeom prst="rect">
            <a:avLst/>
          </a:prstGeom>
        </p:spPr>
        <p:txBody>
          <a:bodyPr wrap="square" lIns="0" tIns="0" rIns="0" bIns="0" rtlCol="0" anchor="t">
            <a:spAutoFit/>
          </a:bodyPr>
          <a:lstStyle/>
          <a:p>
            <a:pPr algn="ctr">
              <a:lnSpc>
                <a:spcPts val="1935"/>
              </a:lnSpc>
              <a:spcBef>
                <a:spcPct val="0"/>
              </a:spcBef>
            </a:pPr>
            <a:r>
              <a:rPr lang="en-US" sz="1400" dirty="0">
                <a:latin typeface="Poppins"/>
              </a:rPr>
              <a:t>Triage Coordinator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830957" y="911652"/>
            <a:ext cx="9784422" cy="2057400"/>
            <a:chOff x="0" y="0"/>
            <a:chExt cx="2576967" cy="541867"/>
          </a:xfrm>
        </p:grpSpPr>
        <p:sp>
          <p:nvSpPr>
            <p:cNvPr id="4" name="Freeform 4"/>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txBody>
            <a:bodyPr/>
            <a:lstStyle/>
            <a:p>
              <a:endParaRPr lang="en-US"/>
            </a:p>
          </p:txBody>
        </p:sp>
        <p:sp>
          <p:nvSpPr>
            <p:cNvPr id="5" name="TextBox 5"/>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35215" y="-298374"/>
            <a:ext cx="6452785" cy="10831841"/>
            <a:chOff x="0" y="0"/>
            <a:chExt cx="8603714" cy="14442454"/>
          </a:xfrm>
        </p:grpSpPr>
        <p:pic>
          <p:nvPicPr>
            <p:cNvPr id="7" name="Picture 7"/>
            <p:cNvPicPr>
              <a:picLocks noChangeAspect="1"/>
            </p:cNvPicPr>
            <p:nvPr/>
          </p:nvPicPr>
          <p:blipFill>
            <a:blip r:embed="rId3"/>
            <a:srcRect r="10585"/>
            <a:stretch>
              <a:fillRect/>
            </a:stretch>
          </p:blipFill>
          <p:spPr>
            <a:xfrm>
              <a:off x="0" y="0"/>
              <a:ext cx="8603714" cy="14442454"/>
            </a:xfrm>
            <a:prstGeom prst="rect">
              <a:avLst/>
            </a:prstGeom>
          </p:spPr>
        </p:pic>
      </p:grpSp>
      <p:grpSp>
        <p:nvGrpSpPr>
          <p:cNvPr id="8" name="Group 8"/>
          <p:cNvGrpSpPr/>
          <p:nvPr/>
        </p:nvGrpSpPr>
        <p:grpSpPr>
          <a:xfrm rot="10799999">
            <a:off x="9252085" y="6630865"/>
            <a:ext cx="5443005" cy="4762630"/>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10" name="TextBox 10"/>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4">
              <a:alphaModFix amt="55000"/>
            </a:blip>
            <a:stretch>
              <a:fillRect/>
            </a:stretch>
          </a:blipFill>
        </p:spPr>
        <p:txBody>
          <a:bodyPr/>
          <a:lstStyle/>
          <a:p>
            <a:endParaRPr lang="en-US"/>
          </a:p>
        </p:txBody>
      </p:sp>
      <p:sp>
        <p:nvSpPr>
          <p:cNvPr id="12" name="Freeform 12"/>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grpSp>
        <p:nvGrpSpPr>
          <p:cNvPr id="13" name="Group 13"/>
          <p:cNvGrpSpPr/>
          <p:nvPr/>
        </p:nvGrpSpPr>
        <p:grpSpPr>
          <a:xfrm rot="-1772257">
            <a:off x="11897977" y="4458033"/>
            <a:ext cx="1688777" cy="7462842"/>
            <a:chOff x="0" y="0"/>
            <a:chExt cx="444781" cy="1965522"/>
          </a:xfrm>
        </p:grpSpPr>
        <p:sp>
          <p:nvSpPr>
            <p:cNvPr id="14" name="Freeform 14"/>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5" name="TextBox 15"/>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997894">
            <a:off x="11094392" y="-983153"/>
            <a:ext cx="1758392" cy="6729346"/>
            <a:chOff x="0" y="0"/>
            <a:chExt cx="463116" cy="1772338"/>
          </a:xfrm>
        </p:grpSpPr>
        <p:sp>
          <p:nvSpPr>
            <p:cNvPr id="17" name="Freeform 17"/>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txBody>
            <a:bodyPr/>
            <a:lstStyle/>
            <a:p>
              <a:endParaRPr lang="en-US"/>
            </a:p>
          </p:txBody>
        </p:sp>
        <p:sp>
          <p:nvSpPr>
            <p:cNvPr id="18" name="TextBox 18"/>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335891"/>
            <a:ext cx="7402224" cy="1381125"/>
          </a:xfrm>
          <a:prstGeom prst="rect">
            <a:avLst/>
          </a:prstGeom>
        </p:spPr>
        <p:txBody>
          <a:bodyPr lIns="0" tIns="0" rIns="0" bIns="0" rtlCol="0" anchor="t">
            <a:spAutoFit/>
          </a:bodyPr>
          <a:lstStyle/>
          <a:p>
            <a:pPr>
              <a:lnSpc>
                <a:spcPts val="5400"/>
              </a:lnSpc>
            </a:pPr>
            <a:r>
              <a:rPr lang="en-US" sz="4500">
                <a:solidFill>
                  <a:srgbClr val="000000"/>
                </a:solidFill>
                <a:latin typeface="League Spartan Bold"/>
              </a:rPr>
              <a:t>FAMILY PEER SUPPORT SPECIALISTS (FPSS)</a:t>
            </a:r>
          </a:p>
        </p:txBody>
      </p:sp>
      <p:sp>
        <p:nvSpPr>
          <p:cNvPr id="20" name="TextBox 20"/>
          <p:cNvSpPr txBox="1"/>
          <p:nvPr/>
        </p:nvSpPr>
        <p:spPr>
          <a:xfrm>
            <a:off x="1219236" y="3385185"/>
            <a:ext cx="7924764" cy="5873115"/>
          </a:xfrm>
          <a:prstGeom prst="rect">
            <a:avLst/>
          </a:prstGeom>
        </p:spPr>
        <p:txBody>
          <a:bodyPr lIns="0" tIns="0" rIns="0" bIns="0" rtlCol="0" anchor="t">
            <a:spAutoFit/>
          </a:bodyPr>
          <a:lstStyle/>
          <a:p>
            <a:pPr>
              <a:lnSpc>
                <a:spcPts val="3359"/>
              </a:lnSpc>
            </a:pPr>
            <a:r>
              <a:rPr lang="en-US" sz="2399">
                <a:solidFill>
                  <a:srgbClr val="000000"/>
                </a:solidFill>
                <a:latin typeface="Poppins"/>
              </a:rPr>
              <a:t>Services can include:</a:t>
            </a:r>
          </a:p>
          <a:p>
            <a:pPr marL="518157" lvl="1" indent="-259078">
              <a:lnSpc>
                <a:spcPts val="3359"/>
              </a:lnSpc>
              <a:buFont typeface="Arial"/>
              <a:buChar char="•"/>
            </a:pPr>
            <a:r>
              <a:rPr lang="en-US" sz="2399">
                <a:solidFill>
                  <a:srgbClr val="000000"/>
                </a:solidFill>
                <a:latin typeface="Poppins"/>
              </a:rPr>
              <a:t>education for the parent or caregiver on your child's rights and responsibilities </a:t>
            </a:r>
          </a:p>
          <a:p>
            <a:pPr marL="518157" lvl="1" indent="-259078">
              <a:lnSpc>
                <a:spcPts val="3359"/>
              </a:lnSpc>
              <a:buFont typeface="Arial"/>
              <a:buChar char="•"/>
            </a:pPr>
            <a:r>
              <a:rPr lang="en-US" sz="2399">
                <a:solidFill>
                  <a:srgbClr val="000000"/>
                </a:solidFill>
                <a:latin typeface="Poppins"/>
              </a:rPr>
              <a:t>attending meetings – e.g., planning and placement team (PPT) meetings – with families</a:t>
            </a:r>
          </a:p>
          <a:p>
            <a:pPr marL="518157" lvl="1" indent="-259078">
              <a:lnSpc>
                <a:spcPts val="3359"/>
              </a:lnSpc>
              <a:buFont typeface="Arial"/>
              <a:buChar char="•"/>
            </a:pPr>
            <a:r>
              <a:rPr lang="en-US" sz="2399">
                <a:solidFill>
                  <a:srgbClr val="000000"/>
                </a:solidFill>
                <a:latin typeface="Poppins"/>
              </a:rPr>
              <a:t>working collaboratively with parents/caregivers, youths, schools, and other service providers </a:t>
            </a:r>
          </a:p>
          <a:p>
            <a:pPr>
              <a:lnSpc>
                <a:spcPts val="3359"/>
              </a:lnSpc>
            </a:pPr>
            <a:endParaRPr lang="en-US" sz="2399">
              <a:solidFill>
                <a:srgbClr val="000000"/>
              </a:solidFill>
              <a:latin typeface="Poppins"/>
            </a:endParaRPr>
          </a:p>
          <a:p>
            <a:pPr>
              <a:lnSpc>
                <a:spcPts val="3359"/>
              </a:lnSpc>
            </a:pPr>
            <a:r>
              <a:rPr lang="en-US" sz="2399">
                <a:solidFill>
                  <a:srgbClr val="000000"/>
                </a:solidFill>
                <a:latin typeface="Poppins"/>
              </a:rPr>
              <a:t>Family Peer Support Specialists empower families by helping them participate fully in the development and management of their child’s </a:t>
            </a:r>
            <a:r>
              <a:rPr lang="en-US" sz="2399">
                <a:solidFill>
                  <a:srgbClr val="000000"/>
                </a:solidFill>
                <a:latin typeface="Poppins Italics"/>
              </a:rPr>
              <a:t>network of care</a:t>
            </a:r>
            <a:r>
              <a:rPr lang="en-US" sz="2399">
                <a:solidFill>
                  <a:srgbClr val="000000"/>
                </a:solidFill>
                <a:latin typeface="Poppins"/>
              </a:rPr>
              <a:t> so that they can better advocate for their child’s needs.</a:t>
            </a:r>
          </a:p>
          <a:p>
            <a:pPr algn="just">
              <a:lnSpc>
                <a:spcPts val="3359"/>
              </a:lnSpc>
              <a:spcBef>
                <a:spcPct val="0"/>
              </a:spcBef>
            </a:pPr>
            <a:endParaRPr lang="en-US" sz="2399">
              <a:solidFill>
                <a:srgbClr val="000000"/>
              </a:solidFill>
              <a:latin typeface="Poppins"/>
            </a:endParaRPr>
          </a:p>
        </p:txBody>
      </p:sp>
      <p:sp>
        <p:nvSpPr>
          <p:cNvPr id="21" name="Freeform 21"/>
          <p:cNvSpPr/>
          <p:nvPr/>
        </p:nvSpPr>
        <p:spPr>
          <a:xfrm>
            <a:off x="0" y="8597901"/>
            <a:ext cx="1505311" cy="1689099"/>
          </a:xfrm>
          <a:custGeom>
            <a:avLst/>
            <a:gdLst/>
            <a:ahLst/>
            <a:cxnLst/>
            <a:rect l="l" t="t" r="r" b="b"/>
            <a:pathLst>
              <a:path w="1505311" h="1689099">
                <a:moveTo>
                  <a:pt x="0" y="0"/>
                </a:moveTo>
                <a:lnTo>
                  <a:pt x="1505311" y="0"/>
                </a:lnTo>
                <a:lnTo>
                  <a:pt x="1505311" y="1689099"/>
                </a:lnTo>
                <a:lnTo>
                  <a:pt x="0" y="1689099"/>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sp>
        <p:nvSpPr>
          <p:cNvPr id="3" name="Freeform 3"/>
          <p:cNvSpPr/>
          <p:nvPr/>
        </p:nvSpPr>
        <p:spPr>
          <a:xfrm>
            <a:off x="4532919" y="2238871"/>
            <a:ext cx="9424454" cy="918884"/>
          </a:xfrm>
          <a:custGeom>
            <a:avLst/>
            <a:gdLst/>
            <a:ahLst/>
            <a:cxnLst/>
            <a:rect l="l" t="t" r="r" b="b"/>
            <a:pathLst>
              <a:path w="9424454" h="918884">
                <a:moveTo>
                  <a:pt x="0" y="0"/>
                </a:moveTo>
                <a:lnTo>
                  <a:pt x="9424454" y="0"/>
                </a:lnTo>
                <a:lnTo>
                  <a:pt x="9424454" y="918884"/>
                </a:lnTo>
                <a:lnTo>
                  <a:pt x="0" y="91888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968333" y="472969"/>
            <a:ext cx="10555438" cy="1919377"/>
            <a:chOff x="0" y="0"/>
            <a:chExt cx="2780033" cy="505515"/>
          </a:xfrm>
        </p:grpSpPr>
        <p:sp>
          <p:nvSpPr>
            <p:cNvPr id="5" name="Freeform 5"/>
            <p:cNvSpPr/>
            <p:nvPr/>
          </p:nvSpPr>
          <p:spPr>
            <a:xfrm>
              <a:off x="0" y="0"/>
              <a:ext cx="2780033" cy="505515"/>
            </a:xfrm>
            <a:custGeom>
              <a:avLst/>
              <a:gdLst/>
              <a:ahLst/>
              <a:cxnLst/>
              <a:rect l="l" t="t" r="r" b="b"/>
              <a:pathLst>
                <a:path w="2780033" h="505515">
                  <a:moveTo>
                    <a:pt x="67478" y="0"/>
                  </a:moveTo>
                  <a:lnTo>
                    <a:pt x="2712556" y="0"/>
                  </a:lnTo>
                  <a:cubicBezTo>
                    <a:pt x="2730452" y="0"/>
                    <a:pt x="2747615" y="7109"/>
                    <a:pt x="2760270" y="19764"/>
                  </a:cubicBezTo>
                  <a:cubicBezTo>
                    <a:pt x="2772924" y="32418"/>
                    <a:pt x="2780033" y="49581"/>
                    <a:pt x="2780033" y="67478"/>
                  </a:cubicBezTo>
                  <a:lnTo>
                    <a:pt x="2780033" y="438037"/>
                  </a:lnTo>
                  <a:cubicBezTo>
                    <a:pt x="2780033" y="475304"/>
                    <a:pt x="2749822" y="505515"/>
                    <a:pt x="2712556" y="505515"/>
                  </a:cubicBezTo>
                  <a:lnTo>
                    <a:pt x="67478" y="505515"/>
                  </a:lnTo>
                  <a:cubicBezTo>
                    <a:pt x="30211" y="505515"/>
                    <a:pt x="0" y="475304"/>
                    <a:pt x="0" y="438037"/>
                  </a:cubicBezTo>
                  <a:lnTo>
                    <a:pt x="0" y="67478"/>
                  </a:lnTo>
                  <a:cubicBezTo>
                    <a:pt x="0" y="30211"/>
                    <a:pt x="30211" y="0"/>
                    <a:pt x="67478" y="0"/>
                  </a:cubicBezTo>
                  <a:close/>
                </a:path>
              </a:pathLst>
            </a:custGeom>
            <a:solidFill>
              <a:srgbClr val="FFBC00"/>
            </a:solidFill>
          </p:spPr>
          <p:txBody>
            <a:bodyPr/>
            <a:lstStyle/>
            <a:p>
              <a:endParaRPr lang="en-US"/>
            </a:p>
          </p:txBody>
        </p:sp>
        <p:sp>
          <p:nvSpPr>
            <p:cNvPr id="6" name="TextBox 6"/>
            <p:cNvSpPr txBox="1"/>
            <p:nvPr/>
          </p:nvSpPr>
          <p:spPr>
            <a:xfrm>
              <a:off x="0" y="-57150"/>
              <a:ext cx="2780033" cy="56266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212687" y="3433980"/>
            <a:ext cx="2517067" cy="251706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760539" y="3433980"/>
            <a:ext cx="2517067" cy="25170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99604" y="9597133"/>
            <a:ext cx="19491312" cy="1115761"/>
            <a:chOff x="0" y="0"/>
            <a:chExt cx="5133514" cy="293863"/>
          </a:xfrm>
        </p:grpSpPr>
        <p:sp>
          <p:nvSpPr>
            <p:cNvPr id="16" name="Freeform 16"/>
            <p:cNvSpPr/>
            <p:nvPr/>
          </p:nvSpPr>
          <p:spPr>
            <a:xfrm>
              <a:off x="0" y="0"/>
              <a:ext cx="5133514" cy="293863"/>
            </a:xfrm>
            <a:custGeom>
              <a:avLst/>
              <a:gdLst/>
              <a:ahLst/>
              <a:cxnLst/>
              <a:rect l="l" t="t" r="r" b="b"/>
              <a:pathLst>
                <a:path w="5133514" h="293863">
                  <a:moveTo>
                    <a:pt x="0" y="0"/>
                  </a:moveTo>
                  <a:lnTo>
                    <a:pt x="5133514" y="0"/>
                  </a:lnTo>
                  <a:lnTo>
                    <a:pt x="5133514" y="293863"/>
                  </a:lnTo>
                  <a:lnTo>
                    <a:pt x="0" y="293863"/>
                  </a:lnTo>
                  <a:close/>
                </a:path>
              </a:pathLst>
            </a:custGeom>
            <a:solidFill>
              <a:srgbClr val="FFBC00"/>
            </a:solidFill>
          </p:spPr>
          <p:txBody>
            <a:bodyPr/>
            <a:lstStyle/>
            <a:p>
              <a:endParaRPr lang="en-US"/>
            </a:p>
          </p:txBody>
        </p:sp>
        <p:sp>
          <p:nvSpPr>
            <p:cNvPr id="17" name="TextBox 17"/>
            <p:cNvSpPr txBox="1"/>
            <p:nvPr/>
          </p:nvSpPr>
          <p:spPr>
            <a:xfrm>
              <a:off x="0" y="-57150"/>
              <a:ext cx="5133514" cy="35101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1103818" y="3777259"/>
            <a:ext cx="1830508" cy="1830508"/>
          </a:xfrm>
          <a:custGeom>
            <a:avLst/>
            <a:gdLst/>
            <a:ahLst/>
            <a:cxnLst/>
            <a:rect l="l" t="t" r="r" b="b"/>
            <a:pathLst>
              <a:path w="1830508" h="1830508">
                <a:moveTo>
                  <a:pt x="0" y="0"/>
                </a:moveTo>
                <a:lnTo>
                  <a:pt x="1830508" y="0"/>
                </a:lnTo>
                <a:lnTo>
                  <a:pt x="1830508" y="1830509"/>
                </a:lnTo>
                <a:lnTo>
                  <a:pt x="0" y="18305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5422951" y="3988863"/>
            <a:ext cx="2096538" cy="1407301"/>
          </a:xfrm>
          <a:custGeom>
            <a:avLst/>
            <a:gdLst/>
            <a:ahLst/>
            <a:cxnLst/>
            <a:rect l="l" t="t" r="r" b="b"/>
            <a:pathLst>
              <a:path w="2096538" h="1407301">
                <a:moveTo>
                  <a:pt x="0" y="0"/>
                </a:moveTo>
                <a:lnTo>
                  <a:pt x="2096538" y="0"/>
                </a:lnTo>
                <a:lnTo>
                  <a:pt x="2096538" y="1407301"/>
                </a:lnTo>
                <a:lnTo>
                  <a:pt x="0" y="14073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20"/>
          <p:cNvSpPr txBox="1"/>
          <p:nvPr/>
        </p:nvSpPr>
        <p:spPr>
          <a:xfrm>
            <a:off x="4676344" y="1238746"/>
            <a:ext cx="9141228" cy="723900"/>
          </a:xfrm>
          <a:prstGeom prst="rect">
            <a:avLst/>
          </a:prstGeom>
        </p:spPr>
        <p:txBody>
          <a:bodyPr lIns="0" tIns="0" rIns="0" bIns="0" rtlCol="0" anchor="t">
            <a:spAutoFit/>
          </a:bodyPr>
          <a:lstStyle/>
          <a:p>
            <a:pPr algn="ctr">
              <a:lnSpc>
                <a:spcPts val="5759"/>
              </a:lnSpc>
            </a:pPr>
            <a:r>
              <a:rPr lang="en-US" sz="4799">
                <a:solidFill>
                  <a:srgbClr val="000000"/>
                </a:solidFill>
                <a:latin typeface="League Spartan Bold"/>
              </a:rPr>
              <a:t>REFERRALS</a:t>
            </a:r>
          </a:p>
        </p:txBody>
      </p:sp>
      <p:sp>
        <p:nvSpPr>
          <p:cNvPr id="21" name="TextBox 21"/>
          <p:cNvSpPr txBox="1"/>
          <p:nvPr/>
        </p:nvSpPr>
        <p:spPr>
          <a:xfrm>
            <a:off x="4881605" y="6056884"/>
            <a:ext cx="3179230" cy="509906"/>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Poppins Bold"/>
              </a:rPr>
              <a:t>SYSTEM OF CARE</a:t>
            </a:r>
          </a:p>
        </p:txBody>
      </p:sp>
      <p:sp>
        <p:nvSpPr>
          <p:cNvPr id="22" name="TextBox 22"/>
          <p:cNvSpPr txBox="1"/>
          <p:nvPr/>
        </p:nvSpPr>
        <p:spPr>
          <a:xfrm>
            <a:off x="9931397" y="6056884"/>
            <a:ext cx="4175350" cy="509906"/>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Poppins Bold"/>
              </a:rPr>
              <a:t>BRIEF INTERVENTIONS</a:t>
            </a:r>
          </a:p>
        </p:txBody>
      </p:sp>
      <p:sp>
        <p:nvSpPr>
          <p:cNvPr id="23" name="TextBox 23"/>
          <p:cNvSpPr txBox="1"/>
          <p:nvPr/>
        </p:nvSpPr>
        <p:spPr>
          <a:xfrm>
            <a:off x="4141180" y="6615517"/>
            <a:ext cx="4660080" cy="2120900"/>
          </a:xfrm>
          <a:prstGeom prst="rect">
            <a:avLst/>
          </a:prstGeom>
        </p:spPr>
        <p:txBody>
          <a:bodyPr lIns="0" tIns="0" rIns="0" bIns="0" rtlCol="0" anchor="t">
            <a:spAutoFit/>
          </a:bodyPr>
          <a:lstStyle/>
          <a:p>
            <a:pPr algn="just">
              <a:lnSpc>
                <a:spcPts val="2799"/>
              </a:lnSpc>
            </a:pPr>
            <a:r>
              <a:rPr lang="en-US" sz="1999">
                <a:solidFill>
                  <a:srgbClr val="000000"/>
                </a:solidFill>
                <a:latin typeface="Poppins"/>
              </a:rPr>
              <a:t>These referrals come from Care Coordination. Family Peer Support Specialists and Care Coordinators work as a team to assist families for a period of approximately </a:t>
            </a:r>
            <a:r>
              <a:rPr lang="en-US" sz="1999">
                <a:solidFill>
                  <a:srgbClr val="000000"/>
                </a:solidFill>
                <a:latin typeface="Poppins Bold"/>
              </a:rPr>
              <a:t>6 months</a:t>
            </a:r>
            <a:r>
              <a:rPr lang="en-US" sz="1999">
                <a:solidFill>
                  <a:srgbClr val="000000"/>
                </a:solidFill>
                <a:latin typeface="Poppins"/>
              </a:rPr>
              <a:t>.</a:t>
            </a:r>
          </a:p>
          <a:p>
            <a:pPr algn="just">
              <a:lnSpc>
                <a:spcPts val="2799"/>
              </a:lnSpc>
              <a:spcBef>
                <a:spcPct val="0"/>
              </a:spcBef>
            </a:pPr>
            <a:endParaRPr lang="en-US" sz="1999">
              <a:solidFill>
                <a:srgbClr val="000000"/>
              </a:solidFill>
              <a:latin typeface="Poppins"/>
            </a:endParaRPr>
          </a:p>
        </p:txBody>
      </p:sp>
      <p:sp>
        <p:nvSpPr>
          <p:cNvPr id="24" name="TextBox 24"/>
          <p:cNvSpPr txBox="1"/>
          <p:nvPr/>
        </p:nvSpPr>
        <p:spPr>
          <a:xfrm>
            <a:off x="9689032" y="6615517"/>
            <a:ext cx="4660080" cy="2009140"/>
          </a:xfrm>
          <a:prstGeom prst="rect">
            <a:avLst/>
          </a:prstGeom>
        </p:spPr>
        <p:txBody>
          <a:bodyPr lIns="0" tIns="0" rIns="0" bIns="0" rtlCol="0" anchor="t">
            <a:spAutoFit/>
          </a:bodyPr>
          <a:lstStyle/>
          <a:p>
            <a:pPr algn="just">
              <a:lnSpc>
                <a:spcPts val="2659"/>
              </a:lnSpc>
            </a:pPr>
            <a:r>
              <a:rPr lang="en-US" sz="1899">
                <a:solidFill>
                  <a:srgbClr val="000000"/>
                </a:solidFill>
                <a:latin typeface="Poppins"/>
              </a:rPr>
              <a:t>These are referrals received from a variety of sources, including </a:t>
            </a:r>
            <a:r>
              <a:rPr lang="en-US" sz="1899">
                <a:solidFill>
                  <a:srgbClr val="000000"/>
                </a:solidFill>
                <a:latin typeface="Poppins Italics"/>
              </a:rPr>
              <a:t>the family themselves</a:t>
            </a:r>
            <a:r>
              <a:rPr lang="en-US" sz="1899">
                <a:solidFill>
                  <a:srgbClr val="000000"/>
                </a:solidFill>
                <a:latin typeface="Poppins"/>
              </a:rPr>
              <a:t>, hospitals, schools, and other community providers for a period of </a:t>
            </a:r>
            <a:r>
              <a:rPr lang="en-US" sz="1899">
                <a:solidFill>
                  <a:srgbClr val="000000"/>
                </a:solidFill>
                <a:latin typeface="Poppins Bold"/>
              </a:rPr>
              <a:t>3 months</a:t>
            </a:r>
            <a:r>
              <a:rPr lang="en-US" sz="1899">
                <a:solidFill>
                  <a:srgbClr val="000000"/>
                </a:solidFill>
                <a:latin typeface="Poppins"/>
              </a:rPr>
              <a:t>.</a:t>
            </a:r>
          </a:p>
          <a:p>
            <a:pPr algn="just">
              <a:lnSpc>
                <a:spcPts val="2659"/>
              </a:lnSpc>
              <a:spcBef>
                <a:spcPct val="0"/>
              </a:spcBef>
            </a:pPr>
            <a:endParaRPr lang="en-US" sz="1899">
              <a:solidFill>
                <a:srgbClr val="000000"/>
              </a:solidFill>
              <a:latin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830957" y="911652"/>
            <a:ext cx="9784422" cy="2057400"/>
            <a:chOff x="0" y="0"/>
            <a:chExt cx="2576967" cy="541867"/>
          </a:xfrm>
        </p:grpSpPr>
        <p:sp>
          <p:nvSpPr>
            <p:cNvPr id="4" name="Freeform 4"/>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txBody>
            <a:bodyPr/>
            <a:lstStyle/>
            <a:p>
              <a:endParaRPr lang="en-US"/>
            </a:p>
          </p:txBody>
        </p:sp>
        <p:sp>
          <p:nvSpPr>
            <p:cNvPr id="5" name="TextBox 5"/>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35215" y="-298374"/>
            <a:ext cx="8440545" cy="10831841"/>
            <a:chOff x="0" y="0"/>
            <a:chExt cx="11254061" cy="14442454"/>
          </a:xfrm>
        </p:grpSpPr>
        <p:pic>
          <p:nvPicPr>
            <p:cNvPr id="7" name="Picture 7"/>
            <p:cNvPicPr>
              <a:picLocks noChangeAspect="1"/>
            </p:cNvPicPr>
            <p:nvPr/>
          </p:nvPicPr>
          <p:blipFill>
            <a:blip r:embed="rId3"/>
            <a:srcRect l="24041" r="24041"/>
            <a:stretch>
              <a:fillRect/>
            </a:stretch>
          </p:blipFill>
          <p:spPr>
            <a:xfrm>
              <a:off x="0" y="0"/>
              <a:ext cx="11254061" cy="14442454"/>
            </a:xfrm>
            <a:prstGeom prst="rect">
              <a:avLst/>
            </a:prstGeom>
          </p:spPr>
        </p:pic>
      </p:grpSp>
      <p:grpSp>
        <p:nvGrpSpPr>
          <p:cNvPr id="8" name="Group 8"/>
          <p:cNvGrpSpPr/>
          <p:nvPr/>
        </p:nvGrpSpPr>
        <p:grpSpPr>
          <a:xfrm rot="10799999">
            <a:off x="9144000" y="6390939"/>
            <a:ext cx="5443005" cy="4762630"/>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txBody>
            <a:bodyPr/>
            <a:lstStyle/>
            <a:p>
              <a:endParaRPr lang="en-US"/>
            </a:p>
          </p:txBody>
        </p:sp>
        <p:sp>
          <p:nvSpPr>
            <p:cNvPr id="10" name="TextBox 10"/>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4">
              <a:alphaModFix amt="55000"/>
            </a:blip>
            <a:stretch>
              <a:fillRect/>
            </a:stretch>
          </a:blipFill>
        </p:spPr>
        <p:txBody>
          <a:bodyPr/>
          <a:lstStyle/>
          <a:p>
            <a:endParaRPr lang="en-US"/>
          </a:p>
        </p:txBody>
      </p:sp>
      <p:sp>
        <p:nvSpPr>
          <p:cNvPr id="12" name="Freeform 12"/>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4">
              <a:alphaModFix amt="55000"/>
            </a:blip>
            <a:stretch>
              <a:fillRect/>
            </a:stretch>
          </a:blipFill>
        </p:spPr>
        <p:txBody>
          <a:bodyPr/>
          <a:lstStyle/>
          <a:p>
            <a:endParaRPr lang="en-US"/>
          </a:p>
        </p:txBody>
      </p:sp>
      <p:grpSp>
        <p:nvGrpSpPr>
          <p:cNvPr id="13" name="Group 13"/>
          <p:cNvGrpSpPr/>
          <p:nvPr/>
        </p:nvGrpSpPr>
        <p:grpSpPr>
          <a:xfrm rot="-1772257">
            <a:off x="11897977" y="4458033"/>
            <a:ext cx="1688777" cy="7462842"/>
            <a:chOff x="0" y="0"/>
            <a:chExt cx="444781" cy="1965522"/>
          </a:xfrm>
        </p:grpSpPr>
        <p:sp>
          <p:nvSpPr>
            <p:cNvPr id="14" name="Freeform 14"/>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txBody>
            <a:bodyPr/>
            <a:lstStyle/>
            <a:p>
              <a:endParaRPr lang="en-US"/>
            </a:p>
          </p:txBody>
        </p:sp>
        <p:sp>
          <p:nvSpPr>
            <p:cNvPr id="15" name="TextBox 15"/>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997894">
            <a:off x="11094392" y="-983153"/>
            <a:ext cx="1758392" cy="6729346"/>
            <a:chOff x="0" y="0"/>
            <a:chExt cx="463116" cy="1772338"/>
          </a:xfrm>
        </p:grpSpPr>
        <p:sp>
          <p:nvSpPr>
            <p:cNvPr id="17" name="Freeform 17"/>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txBody>
            <a:bodyPr/>
            <a:lstStyle/>
            <a:p>
              <a:endParaRPr lang="en-US"/>
            </a:p>
          </p:txBody>
        </p:sp>
        <p:sp>
          <p:nvSpPr>
            <p:cNvPr id="18" name="TextBox 18"/>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335891"/>
            <a:ext cx="7402224" cy="1381125"/>
          </a:xfrm>
          <a:prstGeom prst="rect">
            <a:avLst/>
          </a:prstGeom>
        </p:spPr>
        <p:txBody>
          <a:bodyPr lIns="0" tIns="0" rIns="0" bIns="0" rtlCol="0" anchor="t">
            <a:spAutoFit/>
          </a:bodyPr>
          <a:lstStyle/>
          <a:p>
            <a:pPr>
              <a:lnSpc>
                <a:spcPts val="5400"/>
              </a:lnSpc>
            </a:pPr>
            <a:r>
              <a:rPr lang="en-US" sz="4500">
                <a:solidFill>
                  <a:srgbClr val="000000"/>
                </a:solidFill>
                <a:latin typeface="League Spartan Bold"/>
              </a:rPr>
              <a:t>FAMILY SYSTEMS MANAGERS (FSM)</a:t>
            </a:r>
          </a:p>
        </p:txBody>
      </p:sp>
      <p:sp>
        <p:nvSpPr>
          <p:cNvPr id="20" name="TextBox 20"/>
          <p:cNvSpPr txBox="1"/>
          <p:nvPr/>
        </p:nvSpPr>
        <p:spPr>
          <a:xfrm>
            <a:off x="1028700" y="3378703"/>
            <a:ext cx="7924764" cy="1563370"/>
          </a:xfrm>
          <a:prstGeom prst="rect">
            <a:avLst/>
          </a:prstGeom>
        </p:spPr>
        <p:txBody>
          <a:bodyPr lIns="0" tIns="0" rIns="0" bIns="0" rtlCol="0" anchor="t">
            <a:spAutoFit/>
          </a:bodyPr>
          <a:lstStyle/>
          <a:p>
            <a:pPr algn="just">
              <a:lnSpc>
                <a:spcPts val="3079"/>
              </a:lnSpc>
              <a:spcBef>
                <a:spcPct val="0"/>
              </a:spcBef>
            </a:pPr>
            <a:r>
              <a:rPr lang="en-US" sz="2199">
                <a:solidFill>
                  <a:srgbClr val="000000"/>
                </a:solidFill>
                <a:latin typeface="Poppins Bold"/>
              </a:rPr>
              <a:t>Family Systems Managers</a:t>
            </a:r>
            <a:r>
              <a:rPr lang="en-US" sz="2199">
                <a:solidFill>
                  <a:srgbClr val="000000"/>
                </a:solidFill>
                <a:latin typeface="Poppins"/>
              </a:rPr>
              <a:t> build coalitions, connecting multiple sectors of the community to drive collaboration and to develop plans and policies to implement strategies that support prevention efforts.</a:t>
            </a:r>
          </a:p>
        </p:txBody>
      </p:sp>
      <p:sp>
        <p:nvSpPr>
          <p:cNvPr id="21" name="TextBox 21"/>
          <p:cNvSpPr txBox="1"/>
          <p:nvPr/>
        </p:nvSpPr>
        <p:spPr>
          <a:xfrm>
            <a:off x="1028700" y="5351649"/>
            <a:ext cx="7924764" cy="4372992"/>
          </a:xfrm>
          <a:prstGeom prst="rect">
            <a:avLst/>
          </a:prstGeom>
        </p:spPr>
        <p:txBody>
          <a:bodyPr lIns="0" tIns="0" rIns="0" bIns="0" rtlCol="0" anchor="t">
            <a:spAutoFit/>
          </a:bodyPr>
          <a:lstStyle/>
          <a:p>
            <a:pPr algn="just">
              <a:lnSpc>
                <a:spcPts val="3079"/>
              </a:lnSpc>
            </a:pPr>
            <a:r>
              <a:rPr lang="en-US" sz="2199" dirty="0">
                <a:solidFill>
                  <a:srgbClr val="000000"/>
                </a:solidFill>
                <a:latin typeface="Poppins Bold"/>
              </a:rPr>
              <a:t>FSMs</a:t>
            </a:r>
            <a:r>
              <a:rPr lang="en-US" sz="2199" dirty="0">
                <a:solidFill>
                  <a:srgbClr val="000000"/>
                </a:solidFill>
                <a:latin typeface="Poppins"/>
              </a:rPr>
              <a:t> collaborate with the Department of Children and Families (DCF) System Managers to analyze system needs, monitor system functioning, in order to promote and sustain system improvements across each DCF region of Connecticut.</a:t>
            </a:r>
          </a:p>
          <a:p>
            <a:pPr algn="just">
              <a:lnSpc>
                <a:spcPts val="3079"/>
              </a:lnSpc>
            </a:pPr>
            <a:endParaRPr lang="en-US" sz="2199" dirty="0">
              <a:solidFill>
                <a:srgbClr val="000000"/>
              </a:solidFill>
              <a:latin typeface="Poppins"/>
            </a:endParaRPr>
          </a:p>
          <a:p>
            <a:pPr algn="just">
              <a:lnSpc>
                <a:spcPts val="3079"/>
              </a:lnSpc>
            </a:pPr>
            <a:endParaRPr lang="en-US" sz="2199" dirty="0">
              <a:solidFill>
                <a:srgbClr val="000000"/>
              </a:solidFill>
              <a:latin typeface="Poppins"/>
            </a:endParaRPr>
          </a:p>
          <a:p>
            <a:pPr algn="just">
              <a:lnSpc>
                <a:spcPts val="3079"/>
              </a:lnSpc>
              <a:spcBef>
                <a:spcPct val="0"/>
              </a:spcBef>
            </a:pPr>
            <a:r>
              <a:rPr lang="en-US" sz="2199" dirty="0">
                <a:solidFill>
                  <a:srgbClr val="000000"/>
                </a:solidFill>
                <a:latin typeface="Poppins Bold"/>
              </a:rPr>
              <a:t>FSMs</a:t>
            </a:r>
            <a:r>
              <a:rPr lang="en-US" sz="2199" dirty="0">
                <a:solidFill>
                  <a:srgbClr val="000000"/>
                </a:solidFill>
                <a:latin typeface="Poppins"/>
              </a:rPr>
              <a:t> facilitate dialogue and conduct </a:t>
            </a:r>
            <a:r>
              <a:rPr lang="en-US" sz="2199" dirty="0">
                <a:solidFill>
                  <a:srgbClr val="000000"/>
                </a:solidFill>
                <a:latin typeface="Poppins Italics"/>
              </a:rPr>
              <a:t>Community Conversations</a:t>
            </a:r>
            <a:r>
              <a:rPr lang="en-US" sz="2199" dirty="0">
                <a:solidFill>
                  <a:srgbClr val="000000"/>
                </a:solidFill>
                <a:latin typeface="Poppins"/>
              </a:rPr>
              <a:t> to increase awareness of implicit bias in order to facilitate the promotion of an appropriate cultural response within the system.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1606631" y="1360704"/>
            <a:ext cx="10750631" cy="2158058"/>
            <a:chOff x="0" y="0"/>
            <a:chExt cx="2831442" cy="568377"/>
          </a:xfrm>
        </p:grpSpPr>
        <p:sp>
          <p:nvSpPr>
            <p:cNvPr id="4" name="Freeform 4"/>
            <p:cNvSpPr/>
            <p:nvPr/>
          </p:nvSpPr>
          <p:spPr>
            <a:xfrm>
              <a:off x="0" y="0"/>
              <a:ext cx="2831442" cy="568377"/>
            </a:xfrm>
            <a:custGeom>
              <a:avLst/>
              <a:gdLst/>
              <a:ahLst/>
              <a:cxnLst/>
              <a:rect l="l" t="t" r="r" b="b"/>
              <a:pathLst>
                <a:path w="2831442" h="568377">
                  <a:moveTo>
                    <a:pt x="65532" y="0"/>
                  </a:moveTo>
                  <a:lnTo>
                    <a:pt x="2765909" y="0"/>
                  </a:lnTo>
                  <a:cubicBezTo>
                    <a:pt x="2802102" y="0"/>
                    <a:pt x="2831442" y="29340"/>
                    <a:pt x="2831442" y="65532"/>
                  </a:cubicBezTo>
                  <a:lnTo>
                    <a:pt x="2831442" y="502845"/>
                  </a:lnTo>
                  <a:cubicBezTo>
                    <a:pt x="2831442" y="520225"/>
                    <a:pt x="2824538" y="536894"/>
                    <a:pt x="2812248" y="549183"/>
                  </a:cubicBezTo>
                  <a:cubicBezTo>
                    <a:pt x="2799958" y="561473"/>
                    <a:pt x="2783290" y="568377"/>
                    <a:pt x="2765909" y="568377"/>
                  </a:cubicBezTo>
                  <a:lnTo>
                    <a:pt x="65532" y="568377"/>
                  </a:lnTo>
                  <a:cubicBezTo>
                    <a:pt x="48152" y="568377"/>
                    <a:pt x="31484" y="561473"/>
                    <a:pt x="19194" y="549183"/>
                  </a:cubicBezTo>
                  <a:cubicBezTo>
                    <a:pt x="6904" y="536894"/>
                    <a:pt x="0" y="520225"/>
                    <a:pt x="0" y="502845"/>
                  </a:cubicBezTo>
                  <a:lnTo>
                    <a:pt x="0" y="65532"/>
                  </a:lnTo>
                  <a:cubicBezTo>
                    <a:pt x="0" y="48152"/>
                    <a:pt x="6904" y="31484"/>
                    <a:pt x="19194" y="19194"/>
                  </a:cubicBezTo>
                  <a:cubicBezTo>
                    <a:pt x="31484" y="6904"/>
                    <a:pt x="48152" y="0"/>
                    <a:pt x="65532" y="0"/>
                  </a:cubicBezTo>
                  <a:close/>
                </a:path>
              </a:pathLst>
            </a:custGeom>
            <a:solidFill>
              <a:srgbClr val="FFBC00"/>
            </a:solidFill>
          </p:spPr>
          <p:txBody>
            <a:bodyPr/>
            <a:lstStyle/>
            <a:p>
              <a:endParaRPr lang="en-US"/>
            </a:p>
          </p:txBody>
        </p:sp>
        <p:sp>
          <p:nvSpPr>
            <p:cNvPr id="5" name="TextBox 5"/>
            <p:cNvSpPr txBox="1"/>
            <p:nvPr/>
          </p:nvSpPr>
          <p:spPr>
            <a:xfrm>
              <a:off x="0" y="-57150"/>
              <a:ext cx="2831442" cy="62552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30752" y="1744408"/>
            <a:ext cx="7402224" cy="1381125"/>
          </a:xfrm>
          <a:prstGeom prst="rect">
            <a:avLst/>
          </a:prstGeom>
        </p:spPr>
        <p:txBody>
          <a:bodyPr lIns="0" tIns="0" rIns="0" bIns="0" rtlCol="0" anchor="t">
            <a:spAutoFit/>
          </a:bodyPr>
          <a:lstStyle/>
          <a:p>
            <a:pPr>
              <a:lnSpc>
                <a:spcPts val="5400"/>
              </a:lnSpc>
            </a:pPr>
            <a:r>
              <a:rPr lang="en-US" sz="4500">
                <a:solidFill>
                  <a:srgbClr val="000000"/>
                </a:solidFill>
                <a:latin typeface="League Spartan Bold"/>
              </a:rPr>
              <a:t>FAMILY SYSTEMS MANAGERS </a:t>
            </a:r>
          </a:p>
        </p:txBody>
      </p:sp>
      <p:sp>
        <p:nvSpPr>
          <p:cNvPr id="7" name="TextBox 7"/>
          <p:cNvSpPr txBox="1"/>
          <p:nvPr/>
        </p:nvSpPr>
        <p:spPr>
          <a:xfrm>
            <a:off x="1019175" y="4892127"/>
            <a:ext cx="8452699" cy="3472815"/>
          </a:xfrm>
          <a:prstGeom prst="rect">
            <a:avLst/>
          </a:prstGeom>
        </p:spPr>
        <p:txBody>
          <a:bodyPr lIns="0" tIns="0" rIns="0" bIns="0" rtlCol="0" anchor="t">
            <a:spAutoFit/>
          </a:bodyPr>
          <a:lstStyle/>
          <a:p>
            <a:pPr>
              <a:lnSpc>
                <a:spcPts val="3499"/>
              </a:lnSpc>
            </a:pPr>
            <a:r>
              <a:rPr lang="en-US" sz="2499">
                <a:solidFill>
                  <a:srgbClr val="000000"/>
                </a:solidFill>
                <a:latin typeface="Poppins"/>
              </a:rPr>
              <a:t>                                   brings community partners together to </a:t>
            </a:r>
            <a:r>
              <a:rPr lang="en-US" sz="2499">
                <a:solidFill>
                  <a:srgbClr val="000000"/>
                </a:solidFill>
                <a:latin typeface="Poppins Italics"/>
              </a:rPr>
              <a:t>share experiences</a:t>
            </a:r>
            <a:r>
              <a:rPr lang="en-US" sz="2499">
                <a:solidFill>
                  <a:srgbClr val="000000"/>
                </a:solidFill>
                <a:latin typeface="Poppins"/>
              </a:rPr>
              <a:t>, </a:t>
            </a:r>
            <a:r>
              <a:rPr lang="en-US" sz="2499">
                <a:solidFill>
                  <a:srgbClr val="000000"/>
                </a:solidFill>
                <a:latin typeface="Poppins Italics"/>
              </a:rPr>
              <a:t>problem-solve</a:t>
            </a:r>
            <a:r>
              <a:rPr lang="en-US" sz="2499">
                <a:solidFill>
                  <a:srgbClr val="000000"/>
                </a:solidFill>
                <a:latin typeface="Poppins"/>
              </a:rPr>
              <a:t>, and </a:t>
            </a:r>
            <a:r>
              <a:rPr lang="en-US" sz="2499">
                <a:solidFill>
                  <a:srgbClr val="000000"/>
                </a:solidFill>
                <a:latin typeface="Poppins Italics"/>
              </a:rPr>
              <a:t>develop innovative approaches to family engagement</a:t>
            </a:r>
            <a:r>
              <a:rPr lang="en-US" sz="2499">
                <a:solidFill>
                  <a:srgbClr val="000000"/>
                </a:solidFill>
                <a:latin typeface="Poppins"/>
              </a:rPr>
              <a:t> to further promote a full representation and equal participation of families with varied backgrounds and experiences.  (e.g., ethnicity and diverse lifestyles).</a:t>
            </a:r>
          </a:p>
          <a:p>
            <a:pPr>
              <a:lnSpc>
                <a:spcPts val="3219"/>
              </a:lnSpc>
              <a:spcBef>
                <a:spcPct val="0"/>
              </a:spcBef>
            </a:pPr>
            <a:endParaRPr lang="en-US" sz="2499">
              <a:solidFill>
                <a:srgbClr val="000000"/>
              </a:solidFill>
              <a:latin typeface="Poppins"/>
            </a:endParaRPr>
          </a:p>
        </p:txBody>
      </p:sp>
      <p:sp>
        <p:nvSpPr>
          <p:cNvPr id="8" name="TextBox 8"/>
          <p:cNvSpPr txBox="1"/>
          <p:nvPr/>
        </p:nvSpPr>
        <p:spPr>
          <a:xfrm>
            <a:off x="1028700" y="4817427"/>
            <a:ext cx="3543627" cy="566421"/>
          </a:xfrm>
          <a:prstGeom prst="rect">
            <a:avLst/>
          </a:prstGeom>
        </p:spPr>
        <p:txBody>
          <a:bodyPr lIns="0" tIns="0" rIns="0" bIns="0" rtlCol="0" anchor="t">
            <a:spAutoFit/>
          </a:bodyPr>
          <a:lstStyle/>
          <a:p>
            <a:pPr algn="just">
              <a:lnSpc>
                <a:spcPts val="4479"/>
              </a:lnSpc>
              <a:spcBef>
                <a:spcPct val="0"/>
              </a:spcBef>
            </a:pPr>
            <a:r>
              <a:rPr lang="en-US" sz="3199">
                <a:solidFill>
                  <a:srgbClr val="000000"/>
                </a:solidFill>
                <a:latin typeface="Poppins Bold"/>
              </a:rPr>
              <a:t>Collaboration </a:t>
            </a:r>
          </a:p>
        </p:txBody>
      </p:sp>
      <p:grpSp>
        <p:nvGrpSpPr>
          <p:cNvPr id="9" name="Group 9"/>
          <p:cNvGrpSpPr/>
          <p:nvPr/>
        </p:nvGrpSpPr>
        <p:grpSpPr>
          <a:xfrm>
            <a:off x="-499604" y="9764278"/>
            <a:ext cx="19491312" cy="1014155"/>
            <a:chOff x="0" y="0"/>
            <a:chExt cx="5133514" cy="267103"/>
          </a:xfrm>
        </p:grpSpPr>
        <p:sp>
          <p:nvSpPr>
            <p:cNvPr id="10" name="Freeform 10"/>
            <p:cNvSpPr/>
            <p:nvPr/>
          </p:nvSpPr>
          <p:spPr>
            <a:xfrm>
              <a:off x="0" y="0"/>
              <a:ext cx="5133514" cy="267103"/>
            </a:xfrm>
            <a:custGeom>
              <a:avLst/>
              <a:gdLst/>
              <a:ahLst/>
              <a:cxnLst/>
              <a:rect l="l" t="t" r="r" b="b"/>
              <a:pathLst>
                <a:path w="5133514" h="267103">
                  <a:moveTo>
                    <a:pt x="0" y="0"/>
                  </a:moveTo>
                  <a:lnTo>
                    <a:pt x="5133514" y="0"/>
                  </a:lnTo>
                  <a:lnTo>
                    <a:pt x="5133514" y="267103"/>
                  </a:lnTo>
                  <a:lnTo>
                    <a:pt x="0" y="267103"/>
                  </a:lnTo>
                  <a:close/>
                </a:path>
              </a:pathLst>
            </a:custGeom>
            <a:solidFill>
              <a:srgbClr val="FFBC00"/>
            </a:solidFill>
          </p:spPr>
          <p:txBody>
            <a:bodyPr/>
            <a:lstStyle/>
            <a:p>
              <a:endParaRPr lang="en-US"/>
            </a:p>
          </p:txBody>
        </p:sp>
        <p:sp>
          <p:nvSpPr>
            <p:cNvPr id="11" name="TextBox 11"/>
            <p:cNvSpPr txBox="1"/>
            <p:nvPr/>
          </p:nvSpPr>
          <p:spPr>
            <a:xfrm>
              <a:off x="0" y="-57150"/>
              <a:ext cx="5133514" cy="32425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flipV="1">
            <a:off x="15701504" y="5868349"/>
            <a:ext cx="3840627" cy="5012238"/>
          </a:xfrm>
          <a:custGeom>
            <a:avLst/>
            <a:gdLst/>
            <a:ahLst/>
            <a:cxnLst/>
            <a:rect l="l" t="t" r="r" b="b"/>
            <a:pathLst>
              <a:path w="3840627" h="5012238">
                <a:moveTo>
                  <a:pt x="3840627" y="5012238"/>
                </a:moveTo>
                <a:lnTo>
                  <a:pt x="0" y="5012238"/>
                </a:lnTo>
                <a:lnTo>
                  <a:pt x="0" y="0"/>
                </a:lnTo>
                <a:lnTo>
                  <a:pt x="3840627" y="0"/>
                </a:lnTo>
                <a:lnTo>
                  <a:pt x="3840627" y="501223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15537682" y="-699912"/>
            <a:ext cx="3840627" cy="5012238"/>
          </a:xfrm>
          <a:custGeom>
            <a:avLst/>
            <a:gdLst/>
            <a:ahLst/>
            <a:cxnLst/>
            <a:rect l="l" t="t" r="r" b="b"/>
            <a:pathLst>
              <a:path w="3840627" h="5012238">
                <a:moveTo>
                  <a:pt x="3840628" y="0"/>
                </a:moveTo>
                <a:lnTo>
                  <a:pt x="0" y="0"/>
                </a:lnTo>
                <a:lnTo>
                  <a:pt x="0" y="5012237"/>
                </a:lnTo>
                <a:lnTo>
                  <a:pt x="3840628" y="5012237"/>
                </a:lnTo>
                <a:lnTo>
                  <a:pt x="38406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p:cNvGrpSpPr/>
          <p:nvPr/>
        </p:nvGrpSpPr>
        <p:grpSpPr>
          <a:xfrm>
            <a:off x="12177772" y="1028700"/>
            <a:ext cx="2229333" cy="222933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7" name="AutoShape 17"/>
          <p:cNvSpPr/>
          <p:nvPr/>
        </p:nvSpPr>
        <p:spPr>
          <a:xfrm rot="-7209650">
            <a:off x="13081269" y="5802964"/>
            <a:ext cx="1742998" cy="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18" name="Group 18"/>
          <p:cNvGrpSpPr/>
          <p:nvPr/>
        </p:nvGrpSpPr>
        <p:grpSpPr>
          <a:xfrm>
            <a:off x="13736245" y="6206034"/>
            <a:ext cx="2229333" cy="222933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rot="-9999086">
            <a:off x="11616754" y="4559725"/>
            <a:ext cx="1188988" cy="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22" name="Group 22"/>
          <p:cNvGrpSpPr/>
          <p:nvPr/>
        </p:nvGrpSpPr>
        <p:grpSpPr>
          <a:xfrm>
            <a:off x="9531982" y="3258033"/>
            <a:ext cx="2229333" cy="222933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5" name="AutoShape 25"/>
          <p:cNvSpPr/>
          <p:nvPr/>
        </p:nvSpPr>
        <p:spPr>
          <a:xfrm flipH="1">
            <a:off x="13280248" y="4372700"/>
            <a:ext cx="1976685" cy="157617"/>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26" name="Group 26"/>
          <p:cNvGrpSpPr/>
          <p:nvPr/>
        </p:nvGrpSpPr>
        <p:grpSpPr>
          <a:xfrm>
            <a:off x="14800140" y="3258033"/>
            <a:ext cx="2229333" cy="222933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9" name="AutoShape 29"/>
          <p:cNvSpPr/>
          <p:nvPr/>
        </p:nvSpPr>
        <p:spPr>
          <a:xfrm rot="-3587180">
            <a:off x="11811565" y="5792988"/>
            <a:ext cx="1742998" cy="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30" name="Group 30"/>
          <p:cNvGrpSpPr/>
          <p:nvPr/>
        </p:nvGrpSpPr>
        <p:grpSpPr>
          <a:xfrm>
            <a:off x="10892291" y="6364965"/>
            <a:ext cx="2229333" cy="222933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txBody>
            <a:bodyPr/>
            <a:lstStyle/>
            <a:p>
              <a:endParaRPr lang="en-US"/>
            </a:p>
          </p:txBody>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3" name="AutoShape 33"/>
          <p:cNvSpPr/>
          <p:nvPr/>
        </p:nvSpPr>
        <p:spPr>
          <a:xfrm flipV="1">
            <a:off x="13273389" y="3258033"/>
            <a:ext cx="0" cy="262978"/>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34" name="Group 34"/>
          <p:cNvGrpSpPr/>
          <p:nvPr/>
        </p:nvGrpSpPr>
        <p:grpSpPr>
          <a:xfrm>
            <a:off x="11851412" y="3521012"/>
            <a:ext cx="2843954" cy="2843954"/>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a:ln cap="sq">
              <a:noFill/>
              <a:prstDash val="solid"/>
              <a:miter/>
            </a:ln>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12354460" y="1723631"/>
            <a:ext cx="1875958" cy="782320"/>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Poppins Bold"/>
              </a:rPr>
              <a:t>SYSTEM OF CARE (SOC) </a:t>
            </a:r>
          </a:p>
        </p:txBody>
      </p:sp>
      <p:sp>
        <p:nvSpPr>
          <p:cNvPr id="38" name="TextBox 38"/>
          <p:cNvSpPr txBox="1"/>
          <p:nvPr/>
        </p:nvSpPr>
        <p:spPr>
          <a:xfrm>
            <a:off x="9414449" y="4080629"/>
            <a:ext cx="2436963" cy="640130"/>
          </a:xfrm>
          <a:prstGeom prst="rect">
            <a:avLst/>
          </a:prstGeom>
        </p:spPr>
        <p:txBody>
          <a:bodyPr lIns="0" tIns="0" rIns="0" bIns="0" rtlCol="0" anchor="t">
            <a:spAutoFit/>
          </a:bodyPr>
          <a:lstStyle/>
          <a:p>
            <a:pPr algn="ctr">
              <a:lnSpc>
                <a:spcPts val="2517"/>
              </a:lnSpc>
              <a:spcBef>
                <a:spcPct val="0"/>
              </a:spcBef>
            </a:pPr>
            <a:r>
              <a:rPr lang="en-US" sz="1798" dirty="0">
                <a:solidFill>
                  <a:srgbClr val="000000"/>
                </a:solidFill>
                <a:latin typeface="Poppins Bold"/>
              </a:rPr>
              <a:t>COMMUNITY COLLABORATIVES</a:t>
            </a:r>
          </a:p>
        </p:txBody>
      </p:sp>
      <p:sp>
        <p:nvSpPr>
          <p:cNvPr id="39" name="TextBox 39"/>
          <p:cNvSpPr txBox="1"/>
          <p:nvPr/>
        </p:nvSpPr>
        <p:spPr>
          <a:xfrm>
            <a:off x="13736245" y="6814923"/>
            <a:ext cx="2229333" cy="954405"/>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Poppins Bold"/>
              </a:rPr>
              <a:t>DCF REGIONAL ADVISORY COUNCIL (RAC) </a:t>
            </a:r>
          </a:p>
        </p:txBody>
      </p:sp>
      <p:sp>
        <p:nvSpPr>
          <p:cNvPr id="40" name="TextBox 40"/>
          <p:cNvSpPr txBox="1"/>
          <p:nvPr/>
        </p:nvSpPr>
        <p:spPr>
          <a:xfrm>
            <a:off x="10983130" y="6705884"/>
            <a:ext cx="2047657" cy="1490345"/>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Poppins Bold"/>
              </a:rPr>
              <a:t>LOCAL INTERAGENCY IMPLEMENTATION SERVICE TEAM (LIST) </a:t>
            </a:r>
          </a:p>
        </p:txBody>
      </p:sp>
      <p:sp>
        <p:nvSpPr>
          <p:cNvPr id="41" name="TextBox 41"/>
          <p:cNvSpPr txBox="1"/>
          <p:nvPr/>
        </p:nvSpPr>
        <p:spPr>
          <a:xfrm>
            <a:off x="11851412" y="4556650"/>
            <a:ext cx="2830235" cy="843915"/>
          </a:xfrm>
          <a:prstGeom prst="rect">
            <a:avLst/>
          </a:prstGeom>
        </p:spPr>
        <p:txBody>
          <a:bodyPr lIns="0" tIns="0" rIns="0" bIns="0" rtlCol="0" anchor="t">
            <a:spAutoFit/>
          </a:bodyPr>
          <a:lstStyle/>
          <a:p>
            <a:pPr algn="ctr">
              <a:lnSpc>
                <a:spcPts val="3359"/>
              </a:lnSpc>
              <a:spcBef>
                <a:spcPct val="0"/>
              </a:spcBef>
            </a:pPr>
            <a:r>
              <a:rPr lang="en-US" sz="2399">
                <a:solidFill>
                  <a:srgbClr val="FFFFFF"/>
                </a:solidFill>
                <a:latin typeface="Poppins Bold"/>
              </a:rPr>
              <a:t>NETWORK OF CARE</a:t>
            </a:r>
          </a:p>
        </p:txBody>
      </p:sp>
      <p:sp>
        <p:nvSpPr>
          <p:cNvPr id="43" name="TextBox 38"/>
          <p:cNvSpPr txBox="1"/>
          <p:nvPr/>
        </p:nvSpPr>
        <p:spPr>
          <a:xfrm>
            <a:off x="14700270" y="4074237"/>
            <a:ext cx="2436963" cy="625620"/>
          </a:xfrm>
          <a:prstGeom prst="rect">
            <a:avLst/>
          </a:prstGeom>
        </p:spPr>
        <p:txBody>
          <a:bodyPr lIns="0" tIns="0" rIns="0" bIns="0" rtlCol="0" anchor="t">
            <a:spAutoFit/>
          </a:bodyPr>
          <a:lstStyle/>
          <a:p>
            <a:pPr algn="ctr">
              <a:lnSpc>
                <a:spcPts val="2517"/>
              </a:lnSpc>
              <a:spcBef>
                <a:spcPct val="0"/>
              </a:spcBef>
            </a:pPr>
            <a:r>
              <a:rPr lang="en-US" sz="1798" dirty="0">
                <a:solidFill>
                  <a:srgbClr val="000000"/>
                </a:solidFill>
                <a:latin typeface="Poppins Bold"/>
              </a:rPr>
              <a:t>COMMUNITY CONVERSATIONS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1152</Words>
  <Application>Microsoft Office PowerPoint</Application>
  <PresentationFormat>Custom</PresentationFormat>
  <Paragraphs>130</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League Spartan Bold</vt:lpstr>
      <vt:lpstr>Poppins Bold Italics</vt:lpstr>
      <vt:lpstr>Arial</vt:lpstr>
      <vt:lpstr>Poppins</vt:lpstr>
      <vt:lpstr>Calibri</vt:lpstr>
      <vt:lpstr>Poppins Italics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FAVOR Program Orientation v2</dc:title>
  <dc:creator>Joe Drane</dc:creator>
  <cp:lastModifiedBy>Barbara Vita</cp:lastModifiedBy>
  <cp:revision>27</cp:revision>
  <dcterms:created xsi:type="dcterms:W3CDTF">2006-08-16T00:00:00Z</dcterms:created>
  <dcterms:modified xsi:type="dcterms:W3CDTF">2024-10-23T13:34:44Z</dcterms:modified>
  <dc:identifier>DAF5foB1LmY</dc:identifier>
</cp:coreProperties>
</file>