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</p:sldMasterIdLst>
  <p:notesMasterIdLst>
    <p:notesMasterId r:id="rId22"/>
  </p:notesMasterIdLst>
  <p:handoutMasterIdLst>
    <p:handoutMasterId r:id="rId23"/>
  </p:handoutMasterIdLst>
  <p:sldIdLst>
    <p:sldId id="257" r:id="rId3"/>
    <p:sldId id="345" r:id="rId4"/>
    <p:sldId id="409" r:id="rId5"/>
    <p:sldId id="306" r:id="rId6"/>
    <p:sldId id="285" r:id="rId7"/>
    <p:sldId id="305" r:id="rId8"/>
    <p:sldId id="302" r:id="rId9"/>
    <p:sldId id="415" r:id="rId10"/>
    <p:sldId id="420" r:id="rId11"/>
    <p:sldId id="412" r:id="rId12"/>
    <p:sldId id="421" r:id="rId13"/>
    <p:sldId id="423" r:id="rId14"/>
    <p:sldId id="308" r:id="rId15"/>
    <p:sldId id="286" r:id="rId16"/>
    <p:sldId id="422" r:id="rId17"/>
    <p:sldId id="426" r:id="rId18"/>
    <p:sldId id="418" r:id="rId19"/>
    <p:sldId id="307" r:id="rId20"/>
    <p:sldId id="309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qharrison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C488F-CEAB-434A-AC0D-71234560D63B}" v="34" dt="2024-02-15T19:39:1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4" autoAdjust="0"/>
    <p:restoredTop sz="81348" autoAdjust="0"/>
  </p:normalViewPr>
  <p:slideViewPr>
    <p:cSldViewPr>
      <p:cViewPr>
        <p:scale>
          <a:sx n="65" d="100"/>
          <a:sy n="65" d="100"/>
        </p:scale>
        <p:origin x="-1218" y="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4164"/>
    </p:cViewPr>
  </p:sorterViewPr>
  <p:notesViewPr>
    <p:cSldViewPr>
      <p:cViewPr varScale="1">
        <p:scale>
          <a:sx n="64" d="100"/>
          <a:sy n="64" d="100"/>
        </p:scale>
        <p:origin x="3158" y="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33B434D-DD3B-4822-8B78-5AD4FAB7A9D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615AE8F-E10B-4B14-8BD2-60160CB01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F762F24-49DC-44F3-81CD-5A8A56BBFAC4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A4AAF037-E2B9-478D-ACB2-DD92BC85F6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F037-E2B9-478D-ACB2-DD92BC85F6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2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F037-E2B9-478D-ACB2-DD92BC85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0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Doubled up and/or sharing the residence of others- 76%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Shelters or transitional  housing- 15%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Hotels/motels, trailer parks, campgrounds- 6%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Unsheltered or “on the streets”- 3%   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F037-E2B9-478D-ACB2-DD92BC85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76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F037-E2B9-478D-ACB2-DD92BC85F6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4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F037-E2B9-478D-ACB2-DD92BC85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9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F037-E2B9-478D-ACB2-DD92BC85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92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F037-E2B9-478D-ACB2-DD92BC85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6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baseline="0" dirty="0"/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F037-E2B9-478D-ACB2-DD92BC85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35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4-143 OEC PowerPoint Template_Cover 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5334000"/>
            <a:ext cx="7772400" cy="6858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943600"/>
            <a:ext cx="7086600" cy="609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21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1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97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9BBD-3943-864D-B94F-B44D6E67B52E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222D-33F3-9144-A2A3-B9DA5CF607E2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C282-8AEF-244F-B0D5-BE2B54AC541F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A7-023C-904D-B9B1-48E460AE5694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EEEF-28D0-F940-A2D5-EB3EC350335D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F41-DF1D-7C4C-AF7F-33B3A7513702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B3AE-108C-4A48-9F13-5FEA3831E090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8E73-CF9C-8449-824D-1067A3E09934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0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6132-8EF4-0040-AF31-2F13D2773F90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8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EBC0-48E4-FF4E-AA16-5265172CE796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A4BB-DB8F-5346-89A0-6B0377BDCF11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5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9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69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70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7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40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94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14-143 OEC PowerPoint Template_Slid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F297D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F297D"/>
          </a:solidFill>
          <a:latin typeface="AvantGarde Bd BT" pitchFamily="92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52E72"/>
        </a:buClr>
        <a:buChar char="•"/>
        <a:defRPr sz="3200" kern="1200">
          <a:solidFill>
            <a:srgbClr val="9D5BA6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D5BA6"/>
        </a:buClr>
        <a:buChar char="–"/>
        <a:defRPr sz="2800" kern="1200">
          <a:solidFill>
            <a:srgbClr val="452E72"/>
          </a:solidFill>
          <a:latin typeface="AvantGarde Md BT" pitchFamily="92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D5BA6"/>
        </a:buClr>
        <a:buFont typeface="Times" charset="0"/>
        <a:buChar char="•"/>
        <a:defRPr sz="2400" kern="1200">
          <a:solidFill>
            <a:srgbClr val="452E72"/>
          </a:solidFill>
          <a:latin typeface="AvantGarde Bk BT" pitchFamily="92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D5BA6"/>
        </a:buClr>
        <a:buChar char="–"/>
        <a:defRPr sz="2000" kern="1200">
          <a:solidFill>
            <a:srgbClr val="452E72"/>
          </a:solidFill>
          <a:latin typeface="AvantGarde Bk BT" pitchFamily="92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D5BA6"/>
        </a:buClr>
        <a:buChar char="o"/>
        <a:defRPr sz="2000" kern="1200">
          <a:solidFill>
            <a:srgbClr val="452E72"/>
          </a:solidFill>
          <a:latin typeface="AvantGarde Bk BT" pitchFamily="92" charset="0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6D32-0C90-4D46-85DF-C9BAD8557F22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B972-AF15-DA4C-AFCF-ECAAFD00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eg"/><Relationship Id="rId9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484" y="2899642"/>
            <a:ext cx="7854315" cy="28998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algn="ctr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300" b="1" dirty="0">
                <a:solidFill>
                  <a:schemeClr val="accent1"/>
                </a:solidFill>
                <a:effectLst/>
                <a:ea typeface="+mj-ea"/>
                <a:cs typeface="+mj-cs"/>
              </a:rPr>
              <a:t> </a:t>
            </a:r>
            <a:br>
              <a:rPr lang="en-US" sz="1300" b="1" dirty="0">
                <a:solidFill>
                  <a:schemeClr val="accent1"/>
                </a:solidFill>
                <a:effectLst/>
                <a:ea typeface="+mj-ea"/>
                <a:cs typeface="+mj-cs"/>
              </a:rPr>
            </a:br>
            <a:r>
              <a:rPr lang="en-US" sz="1300" b="1" dirty="0">
                <a:solidFill>
                  <a:schemeClr val="accent1"/>
                </a:solidFill>
                <a:effectLst/>
                <a:ea typeface="+mj-ea"/>
                <a:cs typeface="+mj-cs"/>
              </a:rPr>
              <a:t/>
            </a:r>
            <a:br>
              <a:rPr lang="en-US" sz="1300" b="1" dirty="0">
                <a:solidFill>
                  <a:schemeClr val="accent1"/>
                </a:solidFill>
                <a:effectLst/>
                <a:ea typeface="+mj-ea"/>
                <a:cs typeface="+mj-cs"/>
              </a:rPr>
            </a:br>
            <a: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13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C</a:t>
            </a:r>
            <a:r>
              <a:rPr lang="en-US" sz="31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hild &amp; Family </a:t>
            </a:r>
            <a: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Homelessness</a:t>
            </a:r>
            <a:b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&amp; </a:t>
            </a:r>
            <a:b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The McKinney Vento Act</a:t>
            </a:r>
            <a:r>
              <a:rPr lang="en-US" sz="31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31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31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2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Michelle Anderson, MSW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Anne Giordano, MA, IMH-E®</a:t>
            </a:r>
            <a:b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EdAdvance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endParaRPr lang="en-US" sz="2000" b="1" i="1" u="sng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7D2D46E-CFA7-41F2-9AFB-500D48B068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7636" r="2" b="17638"/>
          <a:stretch/>
        </p:blipFill>
        <p:spPr>
          <a:xfrm>
            <a:off x="1676399" y="225606"/>
            <a:ext cx="6060358" cy="25175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2147" y="5799488"/>
            <a:ext cx="6575895" cy="75371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1"/>
                </a:solidFill>
                <a:effectLst/>
                <a:ea typeface="+mn-ea"/>
                <a:cs typeface="+mn-cs"/>
              </a:rPr>
              <a:t>                  	</a:t>
            </a:r>
            <a:endParaRPr lang="en-US" sz="1700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0D1ABFC1-2C3B-4ACF-ABC5-88D203C3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5" y="6280086"/>
            <a:ext cx="1492361" cy="3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0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10F50-8AB6-4EAF-A24F-462872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21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 &amp; Local McKinney Vento Liaisons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6E297-1F66-4E06-9013-718661D4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495800"/>
          </a:xfrm>
        </p:spPr>
        <p:txBody>
          <a:bodyPr/>
          <a:lstStyle/>
          <a:p>
            <a:pPr marL="57150" indent="0">
              <a:buNone/>
            </a:pPr>
            <a:r>
              <a:rPr lang="en-US" dirty="0">
                <a:solidFill>
                  <a:srgbClr val="0A0A0A"/>
                </a:solidFill>
                <a:latin typeface="open-sans"/>
              </a:rPr>
              <a:t>A</a:t>
            </a:r>
            <a:r>
              <a:rPr lang="en-US" b="0" i="0" dirty="0">
                <a:solidFill>
                  <a:srgbClr val="0A0A0A"/>
                </a:solidFill>
                <a:effectLst/>
                <a:latin typeface="open-sans"/>
              </a:rPr>
              <a:t>t both the state and local level, every school district in the country is required to designate a homeless liaison.</a:t>
            </a:r>
          </a:p>
          <a:p>
            <a:pPr marL="57150" indent="0">
              <a:buNone/>
            </a:pPr>
            <a:endParaRPr lang="en-US" b="0" i="0" dirty="0">
              <a:solidFill>
                <a:srgbClr val="0A0A0A"/>
              </a:solidFill>
              <a:effectLst/>
              <a:latin typeface="open-sans"/>
            </a:endParaRPr>
          </a:p>
          <a:p>
            <a:pPr marL="400050"/>
            <a:r>
              <a:rPr lang="en-US" sz="2400" dirty="0">
                <a:solidFill>
                  <a:srgbClr val="0A0A0A"/>
                </a:solidFill>
                <a:latin typeface="open-sans"/>
              </a:rPr>
              <a:t>Louis Tallarita, LMSW, CT Department of Education,              State McKinney Vento Coordinator</a:t>
            </a:r>
          </a:p>
          <a:p>
            <a:pPr marL="400050"/>
            <a:r>
              <a:rPr lang="en-US" sz="2400" dirty="0">
                <a:solidFill>
                  <a:srgbClr val="0A0A0A"/>
                </a:solidFill>
                <a:latin typeface="open-sans"/>
              </a:rPr>
              <a:t>Local McKinney Vento Liaisons:</a:t>
            </a:r>
          </a:p>
          <a:p>
            <a:pPr marL="800100" lvl="1"/>
            <a:r>
              <a:rPr lang="en-US" sz="2000" dirty="0">
                <a:solidFill>
                  <a:schemeClr val="tx1"/>
                </a:solidFill>
              </a:rPr>
              <a:t>https://portal.ct.gov/-/media/SDE/Homeless/OnlineLiaisonList.xlsx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D284A2-1962-48EE-9E29-09925366D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2391"/>
            <a:ext cx="198137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9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9902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McKinney-Vento Act:  </a:t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Federal Law Protecting the Rights of Homeless Children &amp;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341883"/>
          </a:xfrm>
        </p:spPr>
        <p:txBody>
          <a:bodyPr>
            <a:normAutofit/>
          </a:bodyPr>
          <a:lstStyle/>
          <a:p>
            <a:r>
              <a:rPr lang="en-US" sz="2400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DEFINITION</a:t>
            </a:r>
            <a:r>
              <a:rPr lang="en-US" sz="2400" i="1" dirty="0">
                <a:solidFill>
                  <a:schemeClr val="tx1"/>
                </a:solidFill>
                <a:latin typeface="Arial Narrow" panose="020B0606020202030204" pitchFamily="34" charset="0"/>
              </a:rPr>
              <a:t>- Children who lack a </a:t>
            </a:r>
            <a:r>
              <a:rPr lang="en-US" sz="2400" b="1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fixed</a:t>
            </a:r>
            <a:r>
              <a:rPr lang="en-US" sz="2400" i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b="1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regular</a:t>
            </a:r>
            <a:r>
              <a:rPr lang="en-US" sz="2400" i="1" dirty="0">
                <a:solidFill>
                  <a:schemeClr val="tx1"/>
                </a:solidFill>
                <a:latin typeface="Arial Narrow" panose="020B0606020202030204" pitchFamily="34" charset="0"/>
              </a:rPr>
              <a:t> and </a:t>
            </a:r>
            <a:r>
              <a:rPr lang="en-US" sz="2400" b="1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adequate</a:t>
            </a:r>
            <a:r>
              <a:rPr lang="en-US" sz="2400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 Narrow" panose="020B0606020202030204" pitchFamily="34" charset="0"/>
              </a:rPr>
              <a:t>nighttime residence: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Sharing the housing of others due to loss of housing, economic hardship or similar reason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Living in motels, hotels, trailer parks, campgrounds, due to lack of other options 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Living in emergency or transitional shelters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Living in a public/private place not designated for humans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Living in cars, parks, abandoned buildings, substandard housing, bus/train stations or similar settings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Migratory children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(reauthorized in 2015 : Every Student Succeeds Act)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F38222-1C19-4195-9829-31FDB01A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86768"/>
            <a:ext cx="1600200" cy="41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F8ED-C432-54AD-139C-7AEDCE89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4547997" cy="803021"/>
          </a:xfrm>
        </p:spPr>
        <p:txBody>
          <a:bodyPr anchor="b">
            <a:norm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Unaccompanied Youth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E6E3E-FCF7-1B35-4E81-09E28606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72899"/>
            <a:ext cx="4648200" cy="389061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Definition: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Child or youth who meets the McKinney-Vento definition of homelessness and is not in the physical custody of a parent or guardian.  11434a(6)</a:t>
            </a:r>
          </a:p>
          <a:p>
            <a:endParaRPr lang="en-US" sz="1900" dirty="0"/>
          </a:p>
        </p:txBody>
      </p:sp>
      <p:pic>
        <p:nvPicPr>
          <p:cNvPr id="8" name="Picture 7" descr="A person sitting on the sidewalk&#10;&#10;Description automatically generated">
            <a:extLst>
              <a:ext uri="{FF2B5EF4-FFF2-40B4-BE49-F238E27FC236}">
                <a16:creationId xmlns:a16="http://schemas.microsoft.com/office/drawing/2014/main" xmlns="" id="{478957BA-E4B5-17A6-267D-2435ECF0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7190" r="15196"/>
          <a:stretch/>
        </p:blipFill>
        <p:spPr>
          <a:xfrm>
            <a:off x="5124203" y="1331715"/>
            <a:ext cx="3221966" cy="428297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B89198-6658-6A8A-27B0-B89FDB324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286768"/>
            <a:ext cx="1600200" cy="4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3" y="304801"/>
            <a:ext cx="4300407" cy="129539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Mc Kinney Vento:</a:t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Provisions For School-Aged Children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8" y="2533475"/>
            <a:ext cx="7648282" cy="372447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Go to school, no matter where they live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Attend either local school or school of origin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Enroll in school immediately, </a:t>
            </a: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even if key records are missing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(education, health, residency)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Participate fully in all school programs while awaiting records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Receive transportation to and from school of origin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Receive free school meals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Access to the same programs and services that are available to   all other students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9D6221-C78F-4FCC-A7B9-CD8306D0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57953"/>
            <a:ext cx="1933792" cy="505761"/>
          </a:xfrm>
          <a:prstGeom prst="rect">
            <a:avLst/>
          </a:prstGeom>
        </p:spPr>
      </p:pic>
      <p:pic>
        <p:nvPicPr>
          <p:cNvPr id="6" name="Picture 5" descr="A yellow school bus on the road&#10;&#10;Description automatically generated">
            <a:extLst>
              <a:ext uri="{FF2B5EF4-FFF2-40B4-BE49-F238E27FC236}">
                <a16:creationId xmlns:a16="http://schemas.microsoft.com/office/drawing/2014/main" xmlns="" id="{0E5B00F9-2D87-F071-6F58-D295DF000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943600" y="304800"/>
            <a:ext cx="2924392" cy="19520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30A7723-91ED-264B-172A-DC8EB7D460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F1C10FB-A508-9184-DF05-6C4BFC6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Dm BT"/>
                <a:ea typeface="ＭＳ Ｐゴシック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16E929D-9D28-E44C-7D82-8A13EB5AE7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Dm BT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 of Origin: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5654674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school attended when permanently housed or the school in which last enrolled, including a preschool.      				11432(g)(3)(I)</a:t>
            </a:r>
          </a:p>
          <a:p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What is a “preschool”?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Publicly-funded program for children 0-5 for which the LEA is a financial or administrative agent or is accountable for providing early childhood education.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Preschools operated, administered or funded by an LEA, including funded by Title I or similar govt. grants.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Head Start programs receiving LEA funding or for which the LEA is the grant recipient.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Preschool special education.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LEA funded or administered home-based early childhood services.</a:t>
            </a:r>
            <a:r>
              <a:rPr lang="en-US" sz="2600" dirty="0"/>
              <a:t> 					                                  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Guidance N4; Fed. Data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CB972-AF15-DA4C-AFCF-ECAAFD00F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E35C2-E7FA-207A-ABE9-D132526F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06" y="6373032"/>
            <a:ext cx="1603387" cy="4206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3347"/>
            <a:ext cx="86106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Mc Kinney Vento:</a:t>
            </a:r>
            <a:b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 Provisions for Very Young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McV Liaisons (state &amp; local) must have plans defined that ensure family/child access to Early Head Start &amp; Head Start, Even Start and other public preschool programs </a:t>
            </a:r>
            <a:r>
              <a:rPr lang="en-US" sz="2400" b="0" i="1" dirty="0">
                <a:solidFill>
                  <a:schemeClr val="tx1"/>
                </a:solidFill>
                <a:latin typeface="Arial Narrow" panose="020B0606020202030204" pitchFamily="34" charset="0"/>
              </a:rPr>
              <a:t>that are administered by the LEA (local education agency/district)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Homeless children are </a:t>
            </a:r>
            <a:r>
              <a:rPr lang="en-US" sz="2400" b="0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categorically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eligible for Early Head Start &amp; Head Start programs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Early care programs </a:t>
            </a:r>
            <a:r>
              <a:rPr lang="en-US" sz="2400" b="0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funded by a local education agency 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are required to identify and prioritize homeless children for enrollment; allow homeless to enroll while required paperwork is obtained; and coordinate with local McV liaisons</a:t>
            </a:r>
          </a:p>
          <a:p>
            <a:pPr marL="457200" lvl="1" indent="0">
              <a:buNone/>
            </a:pPr>
            <a:r>
              <a:rPr lang="en-US" sz="1400" dirty="0">
                <a:latin typeface="Arial Narrow" panose="020B0606020202030204" pitchFamily="34" charset="0"/>
              </a:rPr>
              <a:t>OHS information:  </a:t>
            </a:r>
            <a:r>
              <a:rPr lang="en-US" sz="1400" b="0" i="1" dirty="0">
                <a:latin typeface="Arial Narrow" panose="020B0606020202030204" pitchFamily="34" charset="0"/>
              </a:rPr>
              <a:t>http://eclkc.ohs.acf.hhs.gov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0A68A9-6605-4AA4-B9C9-D61EA8E5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52391"/>
            <a:ext cx="1981372" cy="5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7E31DAC-50D0-A6EE-1B8B-C349802E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404EE6D-EB11-65DA-5F22-E89E860B2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 Dm BT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5A374-7439-0BEA-02D1-7AF4C7DF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8" y="238539"/>
            <a:ext cx="8712345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Supports &amp; Resources for Families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995CA01A-32C1-079F-CE74-6299E72FA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 Dm BT"/>
              <a:ea typeface="ＭＳ Ｐゴシック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4A712-8AA8-4280-A1E4-33445F33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6153948" cy="4427020"/>
          </a:xfrm>
        </p:spPr>
        <p:txBody>
          <a:bodyPr anchor="t">
            <a:normAutofit/>
          </a:bodyPr>
          <a:lstStyle/>
          <a:p>
            <a:endParaRPr lang="en-US" sz="1900" dirty="0"/>
          </a:p>
          <a:p>
            <a:r>
              <a:rPr lang="en-US" sz="2400" dirty="0">
                <a:solidFill>
                  <a:schemeClr val="tx1"/>
                </a:solidFill>
              </a:rPr>
              <a:t>Connect with local housing support providers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Connect with your local school district McKinney Vento Liaisons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Learn about local early care &amp; education providers- especially Head Start, School Readiness, and other federally &amp; state funded programs</a:t>
            </a:r>
          </a:p>
          <a:p>
            <a:r>
              <a:rPr lang="en-US" sz="2400" b="1" i="1" u="sng" dirty="0">
                <a:solidFill>
                  <a:schemeClr val="tx1"/>
                </a:solidFill>
              </a:rPr>
              <a:t>ASK</a:t>
            </a:r>
            <a:r>
              <a:rPr lang="en-US" sz="2400" dirty="0">
                <a:solidFill>
                  <a:schemeClr val="tx1"/>
                </a:solidFill>
              </a:rPr>
              <a:t> about younger children in the home!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1900" dirty="0"/>
          </a:p>
        </p:txBody>
      </p:sp>
      <p:pic>
        <p:nvPicPr>
          <p:cNvPr id="6" name="Picture 5" descr="A pair of hands holding a heart&#10;&#10;Description automatically generated">
            <a:extLst>
              <a:ext uri="{FF2B5EF4-FFF2-40B4-BE49-F238E27FC236}">
                <a16:creationId xmlns:a16="http://schemas.microsoft.com/office/drawing/2014/main" xmlns="" id="{4B099A53-AF0E-F43F-D9BE-8501984B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847" r="23037"/>
          <a:stretch/>
        </p:blipFill>
        <p:spPr>
          <a:xfrm>
            <a:off x="6858000" y="2667000"/>
            <a:ext cx="2009031" cy="2784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5724E0-E30D-209D-05D0-048327B8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" y="6288006"/>
            <a:ext cx="1548518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A36E8-670D-A459-8573-4C669129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825EE-E495-61D1-5E08-0B4AB73E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141840"/>
            <a:ext cx="1790341" cy="4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F47AF-B8BA-4844-A7C6-E134447E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718"/>
            <a:ext cx="8763000" cy="152082"/>
          </a:xfrm>
        </p:spPr>
        <p:txBody>
          <a:bodyPr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ECB05-806B-4A17-B03D-47A203FD3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282"/>
          </a:xfrm>
        </p:spPr>
        <p:txBody>
          <a:bodyPr/>
          <a:lstStyle/>
          <a:p>
            <a:pPr marL="0" indent="0" algn="ctr">
              <a:buNone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“There is no more powerful neurobiological intervention </a:t>
            </a:r>
            <a:r>
              <a:rPr lang="en-US" sz="28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than a nurturing relationship; it literally changes the brain.”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(Dr. Bruce Perry)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THANK YOU </a:t>
            </a:r>
          </a:p>
          <a:p>
            <a:pPr marL="0" indent="0" algn="ctr">
              <a:buNone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for all that YOU do to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Support Children &amp; Families! 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BA00FBA6-EB6B-479E-88B9-6379786FB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86284" y="5581809"/>
            <a:ext cx="1047591" cy="1047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FD10C5-0A02-4E11-B170-363117D3E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141840"/>
            <a:ext cx="1790341" cy="4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F2E9D-9050-4914-B26D-61475DD7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Closing Thoughts &amp; Questions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F8E793-4520-48F8-A0EB-97BF7A3C5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29187" y="2544315"/>
            <a:ext cx="2485625" cy="2988570"/>
          </a:xfrm>
        </p:spPr>
      </p:pic>
    </p:spTree>
    <p:extLst>
      <p:ext uri="{BB962C8B-B14F-4D97-AF65-F5344CB8AC3E}">
        <p14:creationId xmlns:p14="http://schemas.microsoft.com/office/powerpoint/2010/main" val="39922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C941A-70BF-4B84-91CD-44646BCA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52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1E4D3-CEDA-4D92-963B-1C8FEFEB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2718"/>
            <a:ext cx="8839200" cy="6552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“Children experiencing homelessness are among the most invisible and neglected individuals in our nation.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Despite their ever-growing number, homeless children have no voice and no constituency.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Without a bed to call their own, they have lost safety, privacy, and the comforts of home, as well as friends, pets, possessions, reassuring routines, and community.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These losses combine to create a life-altering experience that inflicts profound and lasting scars”. –Bassuk -et.al, 2015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D6454D-C391-4E2D-B045-9D09AE4B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61360"/>
            <a:ext cx="1816805" cy="46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F9D14B-BD52-E039-A293-F5D82ADC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29" y="228759"/>
            <a:ext cx="229534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25C51-709C-4969-9295-E73D9845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Demographics &amp; Numbers: They Tell the 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6A6BDA-8D25-4C7C-A3BF-53BB7DE33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400" y="381000"/>
            <a:ext cx="5715000" cy="5410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4300" eaLnBrk="1" hangingPunct="1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Infancy is the age at which a person is most likely to become homeless in the US</a:t>
            </a:r>
          </a:p>
          <a:p>
            <a:pPr marL="114300" eaLnBrk="1" hangingPunct="1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Approximately half of the children staying in HUD shelters are under the age of six</a:t>
            </a:r>
          </a:p>
          <a:p>
            <a:pPr marL="114300" eaLnBrk="1" hangingPunct="1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eaLnBrk="1" hangingPunct="1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eaLnBrk="1" hangingPunct="1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eaLnBrk="1" hangingPunct="1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eaLnBrk="1" hangingPunct="1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eaLnBrk="1" hangingPunct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(SchoolHouse Connection,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8CB26-67AD-44C1-8A98-9EA40D27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51" y="6137378"/>
            <a:ext cx="2408549" cy="6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F9477-4346-44DA-B77D-10739768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718"/>
            <a:ext cx="8305800" cy="12950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The Face of Family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57FDAF-709A-4988-A839-6EBF5113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8610600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Over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42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% of homeless young women between the ages of 18-25 are pregnant </a:t>
            </a:r>
            <a:r>
              <a:rPr lang="en-US" sz="2400" b="0">
                <a:solidFill>
                  <a:schemeClr val="tx1"/>
                </a:solidFill>
                <a:latin typeface="Arial Narrow" panose="020B0606020202030204" pitchFamily="34" charset="0"/>
              </a:rPr>
              <a:t>or parenting.</a:t>
            </a:r>
            <a:endParaRPr lang="en-US" sz="24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Over 27% of families in HUD shelters are headed by someone under the age of 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Homeless teens are at particularly high risk for pregnancy, with as many as 20 % becoming pregnant.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(SchoolHouse Connection,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93B19B-565C-44F4-B388-35FB772F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05200" y="4952682"/>
            <a:ext cx="2622939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A5A9C7-B66A-4101-9EEB-AD8AE48B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5791145"/>
            <a:ext cx="1981200" cy="5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Causes of Homelessn</a:t>
            </a:r>
            <a:r>
              <a:rPr lang="en-US" sz="3600" dirty="0">
                <a:solidFill>
                  <a:schemeClr val="tx1"/>
                </a:solidFill>
              </a:rPr>
              <a:t>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7244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Lack of affordable housing, evictions &amp; foreclosures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Poverty:  economic recession &amp; unemployment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Health problems:  physical/mental health and substance use issues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Domestic violence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Abuse/neglect, family dysfunction, sexual orientation &amp; gender identity issues, &amp; pregnancy (unaccompanied youth)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Natural &amp; other disasters, including fire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  <p:pic>
        <p:nvPicPr>
          <p:cNvPr id="14347" name="Picture 11" descr="C:\Users\giordano\AppData\Local\Microsoft\Windows\Temporary Internet Files\Content.IE5\ZZOAZCGE\MP9001445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147172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613A27-C660-4F05-87EC-5CA8E9E88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6" y="6092466"/>
            <a:ext cx="2274005" cy="5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839200" cy="9743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Where are Families without Permanent Homes Living?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638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(</a:t>
            </a:r>
            <a:r>
              <a:rPr lang="en-US" sz="1200" b="0" dirty="0">
                <a:solidFill>
                  <a:schemeClr val="tx1"/>
                </a:solidFill>
              </a:rPr>
              <a:t>NAEHCY, 2014-2015)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B851C5-2C3F-4059-A894-20AD2CD7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44268"/>
            <a:ext cx="2274005" cy="591363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570818AC-1DCD-CDAC-889E-E6D0221844D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397000"/>
          <a:ext cx="8610600" cy="385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1610853359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1977094136"/>
                    </a:ext>
                  </a:extLst>
                </a:gridCol>
              </a:tblGrid>
              <a:tr h="19299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Doubled up/sharing housing- 76 %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Shelters/transitional housing-15 %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695140"/>
                  </a:ext>
                </a:extLst>
              </a:tr>
              <a:tr h="1929914">
                <a:tc>
                  <a:txBody>
                    <a:bodyPr/>
                    <a:lstStyle/>
                    <a:p>
                      <a:r>
                        <a:rPr lang="en-US" b="1" dirty="0"/>
                        <a:t>Hotels/motels/trailers/campgrounds- 6 %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Unsheltered/on the street- 3 %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4010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ED1F82-162B-4A8B-B034-48C78900E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828800" y="1828800"/>
            <a:ext cx="1421976" cy="1066482"/>
          </a:xfrm>
          <a:prstGeom prst="rect">
            <a:avLst/>
          </a:prstGeom>
        </p:spPr>
      </p:pic>
      <p:pic>
        <p:nvPicPr>
          <p:cNvPr id="8" name="Picture 7" descr="A room with bunk beds&#10;&#10;Description automatically generated">
            <a:extLst>
              <a:ext uri="{FF2B5EF4-FFF2-40B4-BE49-F238E27FC236}">
                <a16:creationId xmlns:a16="http://schemas.microsoft.com/office/drawing/2014/main" xmlns="" id="{0B3973FF-1143-4541-1357-8699D77248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745449" y="1828800"/>
            <a:ext cx="1562377" cy="1171783"/>
          </a:xfrm>
          <a:prstGeom prst="rect">
            <a:avLst/>
          </a:prstGeom>
        </p:spPr>
      </p:pic>
      <p:pic>
        <p:nvPicPr>
          <p:cNvPr id="11" name="Picture 10" descr="A motel with a sign on the front&#10;&#10;Description automatically generated">
            <a:extLst>
              <a:ext uri="{FF2B5EF4-FFF2-40B4-BE49-F238E27FC236}">
                <a16:creationId xmlns:a16="http://schemas.microsoft.com/office/drawing/2014/main" xmlns="" id="{43A27F07-FB0A-936E-E61B-DC21CF37E3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663488" y="3917238"/>
            <a:ext cx="1752600" cy="1168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4ADFB0-C9A3-0E17-BD70-4704A0211F08}"/>
              </a:ext>
            </a:extLst>
          </p:cNvPr>
          <p:cNvSpPr txBox="1"/>
          <p:nvPr/>
        </p:nvSpPr>
        <p:spPr>
          <a:xfrm>
            <a:off x="1498176" y="5025996"/>
            <a:ext cx="1298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Dm BT"/>
              <a:ea typeface="ＭＳ Ｐゴシック"/>
              <a:cs typeface="+mn-cs"/>
            </a:endParaRPr>
          </a:p>
        </p:txBody>
      </p:sp>
      <p:pic>
        <p:nvPicPr>
          <p:cNvPr id="14" name="Picture 13" descr="A person and two children holding signs&#10;&#10;Description automatically generated">
            <a:extLst>
              <a:ext uri="{FF2B5EF4-FFF2-40B4-BE49-F238E27FC236}">
                <a16:creationId xmlns:a16="http://schemas.microsoft.com/office/drawing/2014/main" xmlns="" id="{499FBDF8-F711-3B77-6479-C2180A971B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805949" y="3836376"/>
            <a:ext cx="1524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9067800" cy="12188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The Experience of Homelessness in </a:t>
            </a:r>
            <a:br>
              <a:rPr lang="en-US" sz="32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6478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C</a:t>
            </a:r>
            <a:r>
              <a:rPr lang="en-US" sz="2800" b="0" dirty="0">
                <a:solidFill>
                  <a:schemeClr val="tx1"/>
                </a:solidFill>
                <a:latin typeface="Arial Narrow" panose="020B0606020202030204" pitchFamily="34" charset="0"/>
              </a:rPr>
              <a:t>hildren experiencing homelessness often have-</a:t>
            </a:r>
          </a:p>
          <a:p>
            <a:pPr lvl="1" indent="-342900"/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more stress in their lives, and at early ages    </a:t>
            </a:r>
          </a:p>
          <a:p>
            <a:pPr lvl="1" indent="-342900"/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anxiety over having a place to live or sleep at night</a:t>
            </a:r>
          </a:p>
          <a:p>
            <a:pPr lvl="1" indent="-342900"/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fear that something bad will happen to their families</a:t>
            </a:r>
          </a:p>
          <a:p>
            <a:pPr lvl="1" indent="-342900"/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high rates of separation from primary caregivers—  as many as 12% of homeless children are placed into foster care</a:t>
            </a:r>
          </a:p>
          <a:p>
            <a:endParaRPr lang="en-US" sz="24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And- 83%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have been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exposed to a serious violent event by age 12</a:t>
            </a:r>
          </a:p>
          <a:p>
            <a:pPr marL="0" indent="0">
              <a:buNone/>
            </a:pPr>
            <a:r>
              <a:rPr lang="en-US" sz="1500" b="0" dirty="0">
                <a:solidFill>
                  <a:schemeClr val="tx1"/>
                </a:solidFill>
              </a:rPr>
              <a:t>              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b="0" dirty="0">
                <a:solidFill>
                  <a:schemeClr val="tx1"/>
                </a:solidFill>
              </a:rPr>
              <a:t>(NAEHCY, 2016)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B002C8-66C7-430A-996B-C886DBAD9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12026"/>
            <a:ext cx="205453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5646-8A0B-CC9D-4DE5-8FAB03FA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94489"/>
            <a:ext cx="4930140" cy="192633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Children </a:t>
            </a:r>
            <a:r>
              <a:rPr lang="en-US" sz="3300" b="1" dirty="0">
                <a:solidFill>
                  <a:schemeClr val="tx1"/>
                </a:solidFill>
                <a:latin typeface="Arial Narrow" panose="020B0606020202030204" pitchFamily="34" charset="0"/>
              </a:rPr>
              <a:t>in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Homelessness Experience:</a:t>
            </a:r>
            <a:endParaRPr lang="en-US" sz="33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4458B-A323-1C20-33EA-4304267D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605282"/>
            <a:ext cx="4930140" cy="39273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Lower birth rates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Inadequate nutrition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Disturbances of sleep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Higher levels of childhood illnesses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Delayed development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Poor educational outcomes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52E7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</a:rPr>
              <a:t>Toxic stress and complex trauma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Significant behavioral and mental health issues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Child welfare involvement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(Zero to Three)</a:t>
            </a:r>
          </a:p>
        </p:txBody>
      </p:sp>
      <p:pic>
        <p:nvPicPr>
          <p:cNvPr id="4" name="Picture 3" descr="A person sitting on the ground holding signs&#10;&#10;Description automatically generated">
            <a:extLst>
              <a:ext uri="{FF2B5EF4-FFF2-40B4-BE49-F238E27FC236}">
                <a16:creationId xmlns:a16="http://schemas.microsoft.com/office/drawing/2014/main" xmlns="" id="{A0197AD2-8B70-9FB1-468F-374760679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560" r="34840" b="-1"/>
          <a:stretch/>
        </p:blipFill>
        <p:spPr>
          <a:xfrm>
            <a:off x="5562600" y="838200"/>
            <a:ext cx="3282332" cy="436321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596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McKinney-Vento Homeless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Reauthorized in 2015-16 as </a:t>
            </a:r>
            <a:r>
              <a:rPr lang="en-US" sz="2800" i="1" dirty="0">
                <a:solidFill>
                  <a:schemeClr val="tx1"/>
                </a:solidFill>
                <a:latin typeface="Arial Narrow" panose="020B0606020202030204" pitchFamily="34" charset="0"/>
              </a:rPr>
              <a:t>ESSA: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Main Themes: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Identification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School Stability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School Access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Support for Academic Success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Child-centered, best interest decision making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D1A007-0DD3-48F8-9D5E-8BDE9165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958795"/>
            <a:ext cx="1981372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613185-F563-431B-9B7F-8CEB2F6FF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705600" y="1752600"/>
            <a:ext cx="2109466" cy="14172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vantGarde Bd BT"/>
        <a:ea typeface="ＭＳ Ｐゴシック"/>
        <a:cs typeface=""/>
      </a:majorFont>
      <a:minorFont>
        <a:latin typeface="AvantGarde Dm B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935</Words>
  <Application>Microsoft Office PowerPoint</Application>
  <PresentationFormat>On-screen Show (4:3)</PresentationFormat>
  <Paragraphs>156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Office Theme</vt:lpstr>
      <vt:lpstr>       Child &amp; Family Homelessness &amp;  The McKinney Vento Act   Michelle Anderson, MSW Anne Giordano, MA, IMH-E® EdAdvance </vt:lpstr>
      <vt:lpstr>PowerPoint Presentation</vt:lpstr>
      <vt:lpstr>Demographics &amp; Numbers: They Tell the Story</vt:lpstr>
      <vt:lpstr>The Face of Family Homelessness</vt:lpstr>
      <vt:lpstr>Causes of Homelessness</vt:lpstr>
      <vt:lpstr>Where are Families without Permanent Homes Living?</vt:lpstr>
      <vt:lpstr>The Experience of Homelessness in   Children</vt:lpstr>
      <vt:lpstr>Children in Homelessness Experience:</vt:lpstr>
      <vt:lpstr>McKinney-Vento Homeless Act</vt:lpstr>
      <vt:lpstr>State &amp; Local McKinney Vento Liaisons</vt:lpstr>
      <vt:lpstr>McKinney-Vento Act:   Federal Law Protecting the Rights of Homeless Children &amp; Families</vt:lpstr>
      <vt:lpstr>Unaccompanied Youth</vt:lpstr>
      <vt:lpstr>Mc Kinney Vento:  Provisions For School-Aged Children     </vt:lpstr>
      <vt:lpstr>School of Origin: Definition</vt:lpstr>
      <vt:lpstr>Mc Kinney Vento:  Provisions for Very Young Children</vt:lpstr>
      <vt:lpstr>Supports &amp; Resources for Families</vt:lpstr>
      <vt:lpstr>PowerPoint Presentation</vt:lpstr>
      <vt:lpstr>PowerPoint Presentation</vt:lpstr>
      <vt:lpstr>Closing Thoughts &amp;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Trauma of Homelessness: The Impact on Very Young Children &amp; Families  (Train the Trainer)</dc:title>
  <dc:creator>Anne Giordano</dc:creator>
  <cp:lastModifiedBy>BVita</cp:lastModifiedBy>
  <cp:revision>21</cp:revision>
  <cp:lastPrinted>2021-05-07T17:07:45Z</cp:lastPrinted>
  <dcterms:created xsi:type="dcterms:W3CDTF">2020-11-13T21:14:05Z</dcterms:created>
  <dcterms:modified xsi:type="dcterms:W3CDTF">2024-02-21T18:46:12Z</dcterms:modified>
</cp:coreProperties>
</file>