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1"/>
  </p:notesMasterIdLst>
  <p:sldIdLst>
    <p:sldId id="256" r:id="rId5"/>
    <p:sldId id="303" r:id="rId6"/>
    <p:sldId id="330" r:id="rId7"/>
    <p:sldId id="326" r:id="rId8"/>
    <p:sldId id="329" r:id="rId9"/>
    <p:sldId id="317" r:id="rId10"/>
    <p:sldId id="328" r:id="rId11"/>
    <p:sldId id="268" r:id="rId12"/>
    <p:sldId id="302" r:id="rId13"/>
    <p:sldId id="325" r:id="rId14"/>
    <p:sldId id="319" r:id="rId15"/>
    <p:sldId id="316" r:id="rId16"/>
    <p:sldId id="321" r:id="rId17"/>
    <p:sldId id="288" r:id="rId18"/>
    <p:sldId id="289" r:id="rId19"/>
    <p:sldId id="313"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005C70A8-9661-455B-A63B-C82AFD7E3677}">
          <p14:sldIdLst>
            <p14:sldId id="256"/>
            <p14:sldId id="303"/>
            <p14:sldId id="330"/>
            <p14:sldId id="326"/>
            <p14:sldId id="329"/>
            <p14:sldId id="317"/>
            <p14:sldId id="328"/>
            <p14:sldId id="268"/>
            <p14:sldId id="302"/>
            <p14:sldId id="325"/>
            <p14:sldId id="319"/>
            <p14:sldId id="316"/>
            <p14:sldId id="321"/>
            <p14:sldId id="288"/>
            <p14:sldId id="289"/>
            <p14:sldId id="313"/>
          </p14:sldIdLst>
        </p14:section>
      </p14:sectionLst>
    </p:ext>
    <p:ext uri="{EFAFB233-063F-42B5-8137-9DF3F51BA10A}">
      <p15:sldGuideLst xmlns:p15="http://schemas.microsoft.com/office/powerpoint/2012/main" xmlns="">
        <p15:guide id="1" orient="horz" pos="1608">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jI1OV2fQgsQ0TWXqzkPgVr43307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D7BE02-DCD9-E0E3-659C-C483D7A8DD33}" name="Jones, Jennifer" initials="JJ" userId="S::Jennifer.Jones@ct.gov::22eb4300-a545-4398-8a99-c5350bec1c6f" providerId="AD"/>
  <p188:author id="{4A4A0D4E-6B8E-2517-3CC6-BE292206663A}" name="Jones, Jennifer" initials="JJ" userId="S::jennifer.jones@ct.gov::22eb4300-a545-4398-8a99-c5350bec1c6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nes, Jennifer" initials="JJ" lastIdx="2" clrIdx="0">
    <p:extLst/>
  </p:cmAuthor>
  <p:cmAuthor id="2" name="Trueworthy, Elena" initials="TE"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C6DE"/>
    <a:srgbClr val="8CC8DB"/>
    <a:srgbClr val="E9ACFA"/>
    <a:srgbClr val="CC0000"/>
    <a:srgbClr val="E3BEFE"/>
    <a:srgbClr val="ABEC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CA478E-F175-1B0F-0497-2C783D4E4513}" v="60" dt="2024-01-23T02:46:58.745"/>
    <p1510:client id="{1A962588-01CE-3FA8-728B-C9736AA4CF39}" v="1" dt="2024-01-23T19:55:00.919"/>
    <p1510:client id="{2966DF20-319C-9AB5-8F99-8CF17877AC67}" v="21" dt="2024-01-23T23:00:32.636"/>
    <p1510:client id="{7AC0B5B5-1401-DDB2-CE88-3738A53E8B75}" v="88" dt="2024-01-23T14:25:56.984"/>
    <p1510:client id="{8281654C-E032-42BA-A554-8502D45123BF}" v="4" dt="2024-01-23T16:33:48.973"/>
    <p1510:client id="{B55F7C88-CADA-7B15-D0F6-B00727CEA456}" v="7" dt="2024-01-23T14:43:22.772"/>
    <p1510:client id="{C2C18FF4-006E-92AC-2046-486DD8C3CE3B}" v="224" dt="2024-01-22T13:50:07.896"/>
    <p1510:client id="{DB4FAEDB-414C-0972-222C-8C6EEAB4FED7}" v="191" dt="2024-01-23T03:42:46.3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2" d="100"/>
          <a:sy n="72" d="100"/>
        </p:scale>
        <p:origin x="-552" y="-42"/>
      </p:cViewPr>
      <p:guideLst>
        <p:guide orient="horz" pos="160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404AFF-9E05-4CA5-8E8F-D8B42C14E5EB}" type="doc">
      <dgm:prSet loTypeId="urn:microsoft.com/office/officeart/2016/7/layout/HexagonTimeline" loCatId="process" qsTypeId="urn:microsoft.com/office/officeart/2005/8/quickstyle/simple1" qsCatId="simple" csTypeId="urn:microsoft.com/office/officeart/2005/8/colors/accent1_2" csCatId="accent1" phldr="1"/>
      <dgm:spPr/>
      <dgm:t>
        <a:bodyPr/>
        <a:lstStyle/>
        <a:p>
          <a:endParaRPr lang="en-US"/>
        </a:p>
      </dgm:t>
    </dgm:pt>
    <dgm:pt modelId="{B7088E4A-ED6B-4DBA-9EEF-3CE7D672DB51}">
      <dgm:prSet/>
      <dgm:spPr/>
      <dgm:t>
        <a:bodyPr/>
        <a:lstStyle/>
        <a:p>
          <a:r>
            <a:rPr lang="en-US" dirty="0"/>
            <a:t>1965</a:t>
          </a:r>
        </a:p>
      </dgm:t>
    </dgm:pt>
    <dgm:pt modelId="{3BB6B637-272D-41CE-9CED-8A8E455EC58E}" type="parTrans" cxnId="{AC34F0A4-1BCB-44D7-8582-3784890F51A0}">
      <dgm:prSet/>
      <dgm:spPr/>
      <dgm:t>
        <a:bodyPr/>
        <a:lstStyle/>
        <a:p>
          <a:endParaRPr lang="en-US"/>
        </a:p>
      </dgm:t>
    </dgm:pt>
    <dgm:pt modelId="{2895A822-8E35-4E73-B1A3-3EBE8D533DCE}" type="sibTrans" cxnId="{AC34F0A4-1BCB-44D7-8582-3784890F51A0}">
      <dgm:prSet/>
      <dgm:spPr/>
      <dgm:t>
        <a:bodyPr/>
        <a:lstStyle/>
        <a:p>
          <a:endParaRPr lang="en-US"/>
        </a:p>
      </dgm:t>
    </dgm:pt>
    <dgm:pt modelId="{A3B7E738-3A9E-4A97-BFDB-A815B85D40A3}">
      <dgm:prSet custT="1"/>
      <dgm:spPr/>
      <dgm:t>
        <a:bodyPr/>
        <a:lstStyle/>
        <a:p>
          <a:r>
            <a:rPr lang="en-US" sz="1400" dirty="0">
              <a:solidFill>
                <a:schemeClr val="tx1"/>
              </a:solidFill>
              <a:latin typeface="Calibri" panose="020F0502020204030204" pitchFamily="34" charset="0"/>
              <a:cs typeface="Calibri" panose="020F0502020204030204" pitchFamily="34" charset="0"/>
            </a:rPr>
            <a:t>Project Head Start was launched as an eight-week summer demonstration project to help disadvantaged preschool children. Since then, it has served tens of millions of children.</a:t>
          </a:r>
        </a:p>
      </dgm:t>
    </dgm:pt>
    <dgm:pt modelId="{288EABF6-9D04-4288-BDF1-0E014419DCC3}" type="parTrans" cxnId="{D4BE3905-39F1-47F7-8C49-79E268EB5FDA}">
      <dgm:prSet/>
      <dgm:spPr/>
      <dgm:t>
        <a:bodyPr/>
        <a:lstStyle/>
        <a:p>
          <a:endParaRPr lang="en-US"/>
        </a:p>
      </dgm:t>
    </dgm:pt>
    <dgm:pt modelId="{5BC9A484-507E-4F40-B101-44E24B1F825B}" type="sibTrans" cxnId="{D4BE3905-39F1-47F7-8C49-79E268EB5FDA}">
      <dgm:prSet/>
      <dgm:spPr/>
      <dgm:t>
        <a:bodyPr/>
        <a:lstStyle/>
        <a:p>
          <a:endParaRPr lang="en-US"/>
        </a:p>
      </dgm:t>
    </dgm:pt>
    <dgm:pt modelId="{098D1D48-D234-4495-8578-DCE4E2D4E5F0}">
      <dgm:prSet/>
      <dgm:spPr/>
      <dgm:t>
        <a:bodyPr/>
        <a:lstStyle/>
        <a:p>
          <a:r>
            <a:rPr lang="en-US" dirty="0"/>
            <a:t>1995</a:t>
          </a:r>
        </a:p>
      </dgm:t>
    </dgm:pt>
    <dgm:pt modelId="{9E5C08A1-D8BC-45EA-B328-3B5A5D1AB0C8}" type="parTrans" cxnId="{5C2A1407-0374-45FF-BF50-8CCEB34087B5}">
      <dgm:prSet/>
      <dgm:spPr/>
      <dgm:t>
        <a:bodyPr/>
        <a:lstStyle/>
        <a:p>
          <a:endParaRPr lang="en-US"/>
        </a:p>
      </dgm:t>
    </dgm:pt>
    <dgm:pt modelId="{24008093-0AF1-4F63-90AB-EF75A26FA7DD}" type="sibTrans" cxnId="{5C2A1407-0374-45FF-BF50-8CCEB34087B5}">
      <dgm:prSet/>
      <dgm:spPr/>
      <dgm:t>
        <a:bodyPr/>
        <a:lstStyle/>
        <a:p>
          <a:endParaRPr lang="en-US"/>
        </a:p>
      </dgm:t>
    </dgm:pt>
    <dgm:pt modelId="{DC392F5D-173B-4799-83EB-BCAA658EEDF0}">
      <dgm:prSet custT="1"/>
      <dgm:spPr/>
      <dgm:t>
        <a:bodyPr/>
        <a:lstStyle/>
        <a:p>
          <a:r>
            <a:rPr lang="en-US" sz="1400" dirty="0">
              <a:solidFill>
                <a:schemeClr val="tx1"/>
              </a:solidFill>
              <a:latin typeface="Calibri" panose="020F0502020204030204" pitchFamily="34" charset="0"/>
              <a:cs typeface="Calibri" panose="020F0502020204030204" pitchFamily="34" charset="0"/>
            </a:rPr>
            <a:t>First Early Head Start (EHS) grants awarded: the vision of the 1994 reauthorization to provide services for infants, toddlers, and pregnant women.</a:t>
          </a:r>
        </a:p>
      </dgm:t>
    </dgm:pt>
    <dgm:pt modelId="{B9C9C5CF-2F7C-4CCF-995D-5815B85FAFE9}" type="parTrans" cxnId="{34A0A745-6C69-4B86-9B60-A3D39BCBCE40}">
      <dgm:prSet/>
      <dgm:spPr/>
      <dgm:t>
        <a:bodyPr/>
        <a:lstStyle/>
        <a:p>
          <a:endParaRPr lang="en-US"/>
        </a:p>
      </dgm:t>
    </dgm:pt>
    <dgm:pt modelId="{6189BB1C-CEA6-4901-9A2F-9FF46C6AF67B}" type="sibTrans" cxnId="{34A0A745-6C69-4B86-9B60-A3D39BCBCE40}">
      <dgm:prSet/>
      <dgm:spPr/>
      <dgm:t>
        <a:bodyPr/>
        <a:lstStyle/>
        <a:p>
          <a:endParaRPr lang="en-US"/>
        </a:p>
      </dgm:t>
    </dgm:pt>
    <dgm:pt modelId="{C379D782-B038-45D6-AB2E-A5994095164A}" type="pres">
      <dgm:prSet presAssocID="{B4404AFF-9E05-4CA5-8E8F-D8B42C14E5EB}" presName="Name0" presStyleCnt="0">
        <dgm:presLayoutVars>
          <dgm:chMax/>
          <dgm:chPref/>
          <dgm:animLvl val="lvl"/>
        </dgm:presLayoutVars>
      </dgm:prSet>
      <dgm:spPr/>
      <dgm:t>
        <a:bodyPr/>
        <a:lstStyle/>
        <a:p>
          <a:endParaRPr lang="en-US"/>
        </a:p>
      </dgm:t>
    </dgm:pt>
    <dgm:pt modelId="{2B5E76BF-E0E7-47E8-B6F0-0F24A2585BD3}" type="pres">
      <dgm:prSet presAssocID="{B7088E4A-ED6B-4DBA-9EEF-3CE7D672DB51}" presName="composite" presStyleCnt="0"/>
      <dgm:spPr/>
    </dgm:pt>
    <dgm:pt modelId="{837BD1C4-868B-4232-A102-735E00C7636D}" type="pres">
      <dgm:prSet presAssocID="{B7088E4A-ED6B-4DBA-9EEF-3CE7D672DB51}" presName="Parent1" presStyleLbl="alignNode1" presStyleIdx="0" presStyleCnt="2">
        <dgm:presLayoutVars>
          <dgm:chMax val="1"/>
          <dgm:chPref val="1"/>
          <dgm:bulletEnabled val="1"/>
        </dgm:presLayoutVars>
      </dgm:prSet>
      <dgm:spPr/>
      <dgm:t>
        <a:bodyPr/>
        <a:lstStyle/>
        <a:p>
          <a:endParaRPr lang="en-US"/>
        </a:p>
      </dgm:t>
    </dgm:pt>
    <dgm:pt modelId="{00CB9BA6-9622-4BF1-BCB1-6B3FC6952ADA}" type="pres">
      <dgm:prSet presAssocID="{B7088E4A-ED6B-4DBA-9EEF-3CE7D672DB51}" presName="Childtext1" presStyleLbl="revTx" presStyleIdx="0" presStyleCnt="2">
        <dgm:presLayoutVars>
          <dgm:chMax val="0"/>
          <dgm:chPref val="0"/>
          <dgm:bulletEnabled/>
        </dgm:presLayoutVars>
      </dgm:prSet>
      <dgm:spPr/>
      <dgm:t>
        <a:bodyPr/>
        <a:lstStyle/>
        <a:p>
          <a:endParaRPr lang="en-US"/>
        </a:p>
      </dgm:t>
    </dgm:pt>
    <dgm:pt modelId="{91D41047-7959-47BB-9C67-42EA64D5E1C4}" type="pres">
      <dgm:prSet presAssocID="{B7088E4A-ED6B-4DBA-9EEF-3CE7D672DB51}" presName="ConnectLine" presStyleLbl="sibTrans1D1" presStyleIdx="0" presStyleCnt="2"/>
      <dgm:spPr>
        <a:noFill/>
        <a:ln w="12700" cap="flat" cmpd="sng" algn="ctr">
          <a:solidFill>
            <a:schemeClr val="accent1">
              <a:hueOff val="0"/>
              <a:satOff val="0"/>
              <a:lumOff val="0"/>
              <a:alphaOff val="0"/>
            </a:schemeClr>
          </a:solidFill>
          <a:prstDash val="dash"/>
        </a:ln>
        <a:effectLst/>
      </dgm:spPr>
    </dgm:pt>
    <dgm:pt modelId="{1340E73E-7878-4931-99D8-0C20D9B9AD12}" type="pres">
      <dgm:prSet presAssocID="{B7088E4A-ED6B-4DBA-9EEF-3CE7D672DB51}" presName="ConnectLineEnd" presStyleLbl="node1" presStyleIdx="0" presStyleCnt="2"/>
      <dgm:spPr/>
    </dgm:pt>
    <dgm:pt modelId="{EE386FD4-6609-4AE5-9363-2CFD07C3ACF9}" type="pres">
      <dgm:prSet presAssocID="{B7088E4A-ED6B-4DBA-9EEF-3CE7D672DB51}" presName="EmptyPane" presStyleCnt="0"/>
      <dgm:spPr/>
    </dgm:pt>
    <dgm:pt modelId="{D8480CE5-8595-442E-BA71-B4D610C83BD4}" type="pres">
      <dgm:prSet presAssocID="{2895A822-8E35-4E73-B1A3-3EBE8D533DCE}" presName="spaceBetweenRectangles" presStyleLbl="fgAcc1" presStyleIdx="0" presStyleCnt="1"/>
      <dgm:spPr/>
    </dgm:pt>
    <dgm:pt modelId="{EF323F8F-0599-4B13-A029-0C2160142A90}" type="pres">
      <dgm:prSet presAssocID="{098D1D48-D234-4495-8578-DCE4E2D4E5F0}" presName="composite" presStyleCnt="0"/>
      <dgm:spPr/>
    </dgm:pt>
    <dgm:pt modelId="{40EFF8F2-52FD-4FB3-B50D-819E1DC224B2}" type="pres">
      <dgm:prSet presAssocID="{098D1D48-D234-4495-8578-DCE4E2D4E5F0}" presName="Parent1" presStyleLbl="alignNode1" presStyleIdx="1" presStyleCnt="2">
        <dgm:presLayoutVars>
          <dgm:chMax val="1"/>
          <dgm:chPref val="1"/>
          <dgm:bulletEnabled val="1"/>
        </dgm:presLayoutVars>
      </dgm:prSet>
      <dgm:spPr/>
      <dgm:t>
        <a:bodyPr/>
        <a:lstStyle/>
        <a:p>
          <a:endParaRPr lang="en-US"/>
        </a:p>
      </dgm:t>
    </dgm:pt>
    <dgm:pt modelId="{67D98A77-502B-4F29-A47B-7034FA4E688F}" type="pres">
      <dgm:prSet presAssocID="{098D1D48-D234-4495-8578-DCE4E2D4E5F0}" presName="Childtext1" presStyleLbl="revTx" presStyleIdx="1" presStyleCnt="2">
        <dgm:presLayoutVars>
          <dgm:chMax val="0"/>
          <dgm:chPref val="0"/>
          <dgm:bulletEnabled/>
        </dgm:presLayoutVars>
      </dgm:prSet>
      <dgm:spPr/>
      <dgm:t>
        <a:bodyPr/>
        <a:lstStyle/>
        <a:p>
          <a:endParaRPr lang="en-US"/>
        </a:p>
      </dgm:t>
    </dgm:pt>
    <dgm:pt modelId="{5ABA6D04-8384-4CBB-A630-9891D8788F2D}" type="pres">
      <dgm:prSet presAssocID="{098D1D48-D234-4495-8578-DCE4E2D4E5F0}" presName="ConnectLine" presStyleLbl="sibTrans1D1" presStyleIdx="1" presStyleCnt="2"/>
      <dgm:spPr>
        <a:noFill/>
        <a:ln w="12700" cap="flat" cmpd="sng" algn="ctr">
          <a:solidFill>
            <a:schemeClr val="accent1">
              <a:hueOff val="0"/>
              <a:satOff val="0"/>
              <a:lumOff val="0"/>
              <a:alphaOff val="0"/>
            </a:schemeClr>
          </a:solidFill>
          <a:prstDash val="dash"/>
        </a:ln>
        <a:effectLst/>
      </dgm:spPr>
    </dgm:pt>
    <dgm:pt modelId="{DCAB186B-E398-474E-9FF7-0330B6DC1A07}" type="pres">
      <dgm:prSet presAssocID="{098D1D48-D234-4495-8578-DCE4E2D4E5F0}" presName="ConnectLineEnd" presStyleLbl="node1" presStyleIdx="1" presStyleCnt="2"/>
      <dgm:spPr/>
    </dgm:pt>
    <dgm:pt modelId="{23D92EEA-29E7-4CD4-AAAC-21B3B1E4A0E5}" type="pres">
      <dgm:prSet presAssocID="{098D1D48-D234-4495-8578-DCE4E2D4E5F0}" presName="EmptyPane" presStyleCnt="0"/>
      <dgm:spPr/>
    </dgm:pt>
  </dgm:ptLst>
  <dgm:cxnLst>
    <dgm:cxn modelId="{61FE65B1-D55F-49EB-AE75-4407EAEE3E90}" type="presOf" srcId="{B7088E4A-ED6B-4DBA-9EEF-3CE7D672DB51}" destId="{837BD1C4-868B-4232-A102-735E00C7636D}" srcOrd="0" destOrd="0" presId="urn:microsoft.com/office/officeart/2016/7/layout/HexagonTimeline"/>
    <dgm:cxn modelId="{5C2A1407-0374-45FF-BF50-8CCEB34087B5}" srcId="{B4404AFF-9E05-4CA5-8E8F-D8B42C14E5EB}" destId="{098D1D48-D234-4495-8578-DCE4E2D4E5F0}" srcOrd="1" destOrd="0" parTransId="{9E5C08A1-D8BC-45EA-B328-3B5A5D1AB0C8}" sibTransId="{24008093-0AF1-4F63-90AB-EF75A26FA7DD}"/>
    <dgm:cxn modelId="{34A0A745-6C69-4B86-9B60-A3D39BCBCE40}" srcId="{098D1D48-D234-4495-8578-DCE4E2D4E5F0}" destId="{DC392F5D-173B-4799-83EB-BCAA658EEDF0}" srcOrd="0" destOrd="0" parTransId="{B9C9C5CF-2F7C-4CCF-995D-5815B85FAFE9}" sibTransId="{6189BB1C-CEA6-4901-9A2F-9FF46C6AF67B}"/>
    <dgm:cxn modelId="{966FA8A5-6434-4744-8FD0-970D2E1654B1}" type="presOf" srcId="{A3B7E738-3A9E-4A97-BFDB-A815B85D40A3}" destId="{00CB9BA6-9622-4BF1-BCB1-6B3FC6952ADA}" srcOrd="0" destOrd="0" presId="urn:microsoft.com/office/officeart/2016/7/layout/HexagonTimeline"/>
    <dgm:cxn modelId="{AC34F0A4-1BCB-44D7-8582-3784890F51A0}" srcId="{B4404AFF-9E05-4CA5-8E8F-D8B42C14E5EB}" destId="{B7088E4A-ED6B-4DBA-9EEF-3CE7D672DB51}" srcOrd="0" destOrd="0" parTransId="{3BB6B637-272D-41CE-9CED-8A8E455EC58E}" sibTransId="{2895A822-8E35-4E73-B1A3-3EBE8D533DCE}"/>
    <dgm:cxn modelId="{ABEEAD3A-9000-4913-BB1C-96CF68B9AB85}" type="presOf" srcId="{B4404AFF-9E05-4CA5-8E8F-D8B42C14E5EB}" destId="{C379D782-B038-45D6-AB2E-A5994095164A}" srcOrd="0" destOrd="0" presId="urn:microsoft.com/office/officeart/2016/7/layout/HexagonTimeline"/>
    <dgm:cxn modelId="{D9D7FBA0-C90F-4C92-9B78-397ED694988A}" type="presOf" srcId="{DC392F5D-173B-4799-83EB-BCAA658EEDF0}" destId="{67D98A77-502B-4F29-A47B-7034FA4E688F}" srcOrd="0" destOrd="0" presId="urn:microsoft.com/office/officeart/2016/7/layout/HexagonTimeline"/>
    <dgm:cxn modelId="{D4BE3905-39F1-47F7-8C49-79E268EB5FDA}" srcId="{B7088E4A-ED6B-4DBA-9EEF-3CE7D672DB51}" destId="{A3B7E738-3A9E-4A97-BFDB-A815B85D40A3}" srcOrd="0" destOrd="0" parTransId="{288EABF6-9D04-4288-BDF1-0E014419DCC3}" sibTransId="{5BC9A484-507E-4F40-B101-44E24B1F825B}"/>
    <dgm:cxn modelId="{AC32891E-9FA5-441C-A834-1A562CB41C15}" type="presOf" srcId="{098D1D48-D234-4495-8578-DCE4E2D4E5F0}" destId="{40EFF8F2-52FD-4FB3-B50D-819E1DC224B2}" srcOrd="0" destOrd="0" presId="urn:microsoft.com/office/officeart/2016/7/layout/HexagonTimeline"/>
    <dgm:cxn modelId="{067C8125-768F-438B-894C-907BE986E516}" type="presParOf" srcId="{C379D782-B038-45D6-AB2E-A5994095164A}" destId="{2B5E76BF-E0E7-47E8-B6F0-0F24A2585BD3}" srcOrd="0" destOrd="0" presId="urn:microsoft.com/office/officeart/2016/7/layout/HexagonTimeline"/>
    <dgm:cxn modelId="{3BEA3FB2-FBDC-46BB-83A5-D337034216B6}" type="presParOf" srcId="{2B5E76BF-E0E7-47E8-B6F0-0F24A2585BD3}" destId="{837BD1C4-868B-4232-A102-735E00C7636D}" srcOrd="0" destOrd="0" presId="urn:microsoft.com/office/officeart/2016/7/layout/HexagonTimeline"/>
    <dgm:cxn modelId="{80D3C205-E52A-4016-AC60-8DDF140D501F}" type="presParOf" srcId="{2B5E76BF-E0E7-47E8-B6F0-0F24A2585BD3}" destId="{00CB9BA6-9622-4BF1-BCB1-6B3FC6952ADA}" srcOrd="1" destOrd="0" presId="urn:microsoft.com/office/officeart/2016/7/layout/HexagonTimeline"/>
    <dgm:cxn modelId="{5A3CC833-CCB4-4101-8474-7AF0B595DE46}" type="presParOf" srcId="{2B5E76BF-E0E7-47E8-B6F0-0F24A2585BD3}" destId="{91D41047-7959-47BB-9C67-42EA64D5E1C4}" srcOrd="2" destOrd="0" presId="urn:microsoft.com/office/officeart/2016/7/layout/HexagonTimeline"/>
    <dgm:cxn modelId="{83CD5961-4D8D-4A01-80AB-27AD27A8DB9B}" type="presParOf" srcId="{2B5E76BF-E0E7-47E8-B6F0-0F24A2585BD3}" destId="{1340E73E-7878-4931-99D8-0C20D9B9AD12}" srcOrd="3" destOrd="0" presId="urn:microsoft.com/office/officeart/2016/7/layout/HexagonTimeline"/>
    <dgm:cxn modelId="{87ED4436-1C48-439B-8349-BFB2919B1559}" type="presParOf" srcId="{2B5E76BF-E0E7-47E8-B6F0-0F24A2585BD3}" destId="{EE386FD4-6609-4AE5-9363-2CFD07C3ACF9}" srcOrd="4" destOrd="0" presId="urn:microsoft.com/office/officeart/2016/7/layout/HexagonTimeline"/>
    <dgm:cxn modelId="{298FBC17-B115-43DC-B233-DC664583BC73}" type="presParOf" srcId="{C379D782-B038-45D6-AB2E-A5994095164A}" destId="{D8480CE5-8595-442E-BA71-B4D610C83BD4}" srcOrd="1" destOrd="0" presId="urn:microsoft.com/office/officeart/2016/7/layout/HexagonTimeline"/>
    <dgm:cxn modelId="{C1FEF2AC-D95F-429C-9515-5AF9C004B60D}" type="presParOf" srcId="{C379D782-B038-45D6-AB2E-A5994095164A}" destId="{EF323F8F-0599-4B13-A029-0C2160142A90}" srcOrd="2" destOrd="0" presId="urn:microsoft.com/office/officeart/2016/7/layout/HexagonTimeline"/>
    <dgm:cxn modelId="{26D1D5D1-6380-4100-9EE8-3B51A16D3137}" type="presParOf" srcId="{EF323F8F-0599-4B13-A029-0C2160142A90}" destId="{40EFF8F2-52FD-4FB3-B50D-819E1DC224B2}" srcOrd="0" destOrd="0" presId="urn:microsoft.com/office/officeart/2016/7/layout/HexagonTimeline"/>
    <dgm:cxn modelId="{D5933EC1-2CD4-4CF9-8C84-AF6E6E19FDCC}" type="presParOf" srcId="{EF323F8F-0599-4B13-A029-0C2160142A90}" destId="{67D98A77-502B-4F29-A47B-7034FA4E688F}" srcOrd="1" destOrd="0" presId="urn:microsoft.com/office/officeart/2016/7/layout/HexagonTimeline"/>
    <dgm:cxn modelId="{9FF06A65-033C-434D-8F64-4F51344D63DE}" type="presParOf" srcId="{EF323F8F-0599-4B13-A029-0C2160142A90}" destId="{5ABA6D04-8384-4CBB-A630-9891D8788F2D}" srcOrd="2" destOrd="0" presId="urn:microsoft.com/office/officeart/2016/7/layout/HexagonTimeline"/>
    <dgm:cxn modelId="{12378BC8-D9C9-47DD-8476-5A6638A64A21}" type="presParOf" srcId="{EF323F8F-0599-4B13-A029-0C2160142A90}" destId="{DCAB186B-E398-474E-9FF7-0330B6DC1A07}" srcOrd="3" destOrd="0" presId="urn:microsoft.com/office/officeart/2016/7/layout/HexagonTimeline"/>
    <dgm:cxn modelId="{BE5AB7B9-666B-4A4B-9243-4533F84275D9}" type="presParOf" srcId="{EF323F8F-0599-4B13-A029-0C2160142A90}" destId="{23D92EEA-29E7-4CD4-AAAC-21B3B1E4A0E5}" srcOrd="4" destOrd="0" presId="urn:microsoft.com/office/officeart/2016/7/layout/HexagonTimelin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BD1C4-868B-4232-A102-735E00C7636D}">
      <dsp:nvSpPr>
        <dsp:cNvPr id="0" name=""/>
        <dsp:cNvSpPr/>
      </dsp:nvSpPr>
      <dsp:spPr>
        <a:xfrm>
          <a:off x="430696" y="1400964"/>
          <a:ext cx="2215013" cy="382081"/>
        </a:xfrm>
        <a:prstGeom prst="homePlate">
          <a:avLst>
            <a:gd name="adj" fmla="val 4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577850">
            <a:lnSpc>
              <a:spcPct val="90000"/>
            </a:lnSpc>
            <a:spcBef>
              <a:spcPct val="0"/>
            </a:spcBef>
            <a:spcAft>
              <a:spcPct val="35000"/>
            </a:spcAft>
          </a:pPr>
          <a:r>
            <a:rPr lang="en-US" sz="1300" kern="1200" dirty="0"/>
            <a:t>1965</a:t>
          </a:r>
        </a:p>
      </dsp:txBody>
      <dsp:txXfrm>
        <a:off x="430696" y="1400964"/>
        <a:ext cx="2138597" cy="382081"/>
      </dsp:txXfrm>
    </dsp:sp>
    <dsp:sp modelId="{00CB9BA6-9622-4BF1-BCB1-6B3FC6952ADA}">
      <dsp:nvSpPr>
        <dsp:cNvPr id="0" name=""/>
        <dsp:cNvSpPr/>
      </dsp:nvSpPr>
      <dsp:spPr>
        <a:xfrm>
          <a:off x="0" y="0"/>
          <a:ext cx="3076406" cy="1018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lvl="0" algn="ctr" defTabSz="622300">
            <a:lnSpc>
              <a:spcPct val="90000"/>
            </a:lnSpc>
            <a:spcBef>
              <a:spcPct val="0"/>
            </a:spcBef>
            <a:spcAft>
              <a:spcPct val="35000"/>
            </a:spcAft>
          </a:pPr>
          <a:r>
            <a:rPr lang="en-US" sz="1400" kern="1200" dirty="0">
              <a:solidFill>
                <a:schemeClr val="tx1"/>
              </a:solidFill>
              <a:latin typeface="Calibri" panose="020F0502020204030204" pitchFamily="34" charset="0"/>
              <a:cs typeface="Calibri" panose="020F0502020204030204" pitchFamily="34" charset="0"/>
            </a:rPr>
            <a:t>Project Head Start was launched as an eight-week summer demonstration project to help disadvantaged preschool children. Since then, it has served tens of millions of children.</a:t>
          </a:r>
        </a:p>
      </dsp:txBody>
      <dsp:txXfrm>
        <a:off x="0" y="0"/>
        <a:ext cx="3076406" cy="1018883"/>
      </dsp:txXfrm>
    </dsp:sp>
    <dsp:sp modelId="{D8480CE5-8595-442E-BA71-B4D610C83BD4}">
      <dsp:nvSpPr>
        <dsp:cNvPr id="0" name=""/>
        <dsp:cNvSpPr/>
      </dsp:nvSpPr>
      <dsp:spPr>
        <a:xfrm>
          <a:off x="2645710" y="1592005"/>
          <a:ext cx="861393" cy="0"/>
        </a:xfrm>
        <a:custGeom>
          <a:avLst/>
          <a:gdLst/>
          <a:ahLst/>
          <a:cxnLst/>
          <a:rect l="0" t="0" r="0" b="0"/>
          <a:pathLst>
            <a:path>
              <a:moveTo>
                <a:pt x="0" y="0"/>
              </a:moveTo>
              <a:lnTo>
                <a:pt x="861393" y="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D41047-7959-47BB-9C67-42EA64D5E1C4}">
      <dsp:nvSpPr>
        <dsp:cNvPr id="0" name=""/>
        <dsp:cNvSpPr/>
      </dsp:nvSpPr>
      <dsp:spPr>
        <a:xfrm>
          <a:off x="1538203" y="1082563"/>
          <a:ext cx="0" cy="318401"/>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1340E73E-7878-4931-99D8-0C20D9B9AD12}">
      <dsp:nvSpPr>
        <dsp:cNvPr id="0" name=""/>
        <dsp:cNvSpPr/>
      </dsp:nvSpPr>
      <dsp:spPr>
        <a:xfrm>
          <a:off x="1506363" y="1018883"/>
          <a:ext cx="63680" cy="636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EFF8F2-52FD-4FB3-B50D-819E1DC224B2}">
      <dsp:nvSpPr>
        <dsp:cNvPr id="0" name=""/>
        <dsp:cNvSpPr/>
      </dsp:nvSpPr>
      <dsp:spPr>
        <a:xfrm rot="10800000">
          <a:off x="3507103" y="1400964"/>
          <a:ext cx="2215013" cy="382081"/>
        </a:xfrm>
        <a:prstGeom prst="homePlate">
          <a:avLst>
            <a:gd name="adj" fmla="val 4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577850">
            <a:lnSpc>
              <a:spcPct val="90000"/>
            </a:lnSpc>
            <a:spcBef>
              <a:spcPct val="0"/>
            </a:spcBef>
            <a:spcAft>
              <a:spcPct val="35000"/>
            </a:spcAft>
          </a:pPr>
          <a:r>
            <a:rPr lang="en-US" sz="1300" kern="1200" dirty="0"/>
            <a:t>1995</a:t>
          </a:r>
        </a:p>
      </dsp:txBody>
      <dsp:txXfrm rot="10800000">
        <a:off x="3583519" y="1400964"/>
        <a:ext cx="2138597" cy="382081"/>
      </dsp:txXfrm>
    </dsp:sp>
    <dsp:sp modelId="{67D98A77-502B-4F29-A47B-7034FA4E688F}">
      <dsp:nvSpPr>
        <dsp:cNvPr id="0" name=""/>
        <dsp:cNvSpPr/>
      </dsp:nvSpPr>
      <dsp:spPr>
        <a:xfrm>
          <a:off x="3076406" y="2165127"/>
          <a:ext cx="3076406" cy="1018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t" anchorCtr="1">
          <a:noAutofit/>
        </a:bodyPr>
        <a:lstStyle/>
        <a:p>
          <a:pPr lvl="0" algn="ctr" defTabSz="622300">
            <a:lnSpc>
              <a:spcPct val="90000"/>
            </a:lnSpc>
            <a:spcBef>
              <a:spcPct val="0"/>
            </a:spcBef>
            <a:spcAft>
              <a:spcPct val="35000"/>
            </a:spcAft>
          </a:pPr>
          <a:r>
            <a:rPr lang="en-US" sz="1400" kern="1200" dirty="0">
              <a:solidFill>
                <a:schemeClr val="tx1"/>
              </a:solidFill>
              <a:latin typeface="Calibri" panose="020F0502020204030204" pitchFamily="34" charset="0"/>
              <a:cs typeface="Calibri" panose="020F0502020204030204" pitchFamily="34" charset="0"/>
            </a:rPr>
            <a:t>First Early Head Start (EHS) grants awarded: the vision of the 1994 reauthorization to provide services for infants, toddlers, and pregnant women.</a:t>
          </a:r>
        </a:p>
      </dsp:txBody>
      <dsp:txXfrm>
        <a:off x="3076406" y="2165127"/>
        <a:ext cx="3076406" cy="1018883"/>
      </dsp:txXfrm>
    </dsp:sp>
    <dsp:sp modelId="{5ABA6D04-8384-4CBB-A630-9891D8788F2D}">
      <dsp:nvSpPr>
        <dsp:cNvPr id="0" name=""/>
        <dsp:cNvSpPr/>
      </dsp:nvSpPr>
      <dsp:spPr>
        <a:xfrm>
          <a:off x="4614610" y="1783046"/>
          <a:ext cx="0" cy="318401"/>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CAB186B-E398-474E-9FF7-0330B6DC1A07}">
      <dsp:nvSpPr>
        <dsp:cNvPr id="0" name=""/>
        <dsp:cNvSpPr/>
      </dsp:nvSpPr>
      <dsp:spPr>
        <a:xfrm>
          <a:off x="4582770" y="2101447"/>
          <a:ext cx="63680" cy="636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xmlns="">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3888308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a:extLst>
            <a:ext uri="{FF2B5EF4-FFF2-40B4-BE49-F238E27FC236}">
              <a16:creationId xmlns:a16="http://schemas.microsoft.com/office/drawing/2014/main" xmlns="" id="{66D4C4C6-2B8F-5072-7AB6-1A6B07C67ED0}"/>
            </a:ext>
          </a:extLst>
        </p:cNvPr>
        <p:cNvGrpSpPr/>
        <p:nvPr/>
      </p:nvGrpSpPr>
      <p:grpSpPr>
        <a:xfrm>
          <a:off x="0" y="0"/>
          <a:ext cx="0" cy="0"/>
          <a:chOff x="0" y="0"/>
          <a:chExt cx="0" cy="0"/>
        </a:xfrm>
      </p:grpSpPr>
      <p:sp>
        <p:nvSpPr>
          <p:cNvPr id="148" name="Google Shape;148;p7:notes">
            <a:extLst>
              <a:ext uri="{FF2B5EF4-FFF2-40B4-BE49-F238E27FC236}">
                <a16:creationId xmlns:a16="http://schemas.microsoft.com/office/drawing/2014/main" xmlns="" id="{3AE2C4A6-2E09-4E90-473C-E9B6E2DD2B3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
        <p:nvSpPr>
          <p:cNvPr id="149" name="Google Shape;149;p7:notes">
            <a:extLst>
              <a:ext uri="{FF2B5EF4-FFF2-40B4-BE49-F238E27FC236}">
                <a16:creationId xmlns:a16="http://schemas.microsoft.com/office/drawing/2014/main" xmlns="" id="{8A07C79C-F194-3102-E437-5A36B2ECDB7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2328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latin typeface="Calibri"/>
              <a:cs typeface="Calibri"/>
            </a:endParaRPr>
          </a:p>
        </p:txBody>
      </p:sp>
    </p:spTree>
    <p:extLst>
      <p:ext uri="{BB962C8B-B14F-4D97-AF65-F5344CB8AC3E}">
        <p14:creationId xmlns:p14="http://schemas.microsoft.com/office/powerpoint/2010/main" val="290341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
        <p:nvSpPr>
          <p:cNvPr id="149" name="Google Shape;14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3715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
        <p:nvSpPr>
          <p:cNvPr id="149" name="Google Shape;14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1969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
        <p:nvSpPr>
          <p:cNvPr id="102" name="Google Shape;1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155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
        <p:nvSpPr>
          <p:cNvPr id="159" name="Google Shape;15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5471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dirty="0"/>
          </a:p>
        </p:txBody>
      </p:sp>
      <p:sp>
        <p:nvSpPr>
          <p:cNvPr id="159" name="Google Shape;15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2910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dirty="0"/>
          </a:p>
        </p:txBody>
      </p:sp>
      <p:sp>
        <p:nvSpPr>
          <p:cNvPr id="102" name="Google Shape;1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dirty="0"/>
          </a:p>
        </p:txBody>
      </p:sp>
      <p:sp>
        <p:nvSpPr>
          <p:cNvPr id="102" name="Google Shape;1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2006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a:extLst>
            <a:ext uri="{FF2B5EF4-FFF2-40B4-BE49-F238E27FC236}">
              <a16:creationId xmlns:a16="http://schemas.microsoft.com/office/drawing/2014/main" xmlns="" id="{385C52B8-3805-CB49-CB2F-3A57DA020822}"/>
            </a:ext>
          </a:extLst>
        </p:cNvPr>
        <p:cNvGrpSpPr/>
        <p:nvPr/>
      </p:nvGrpSpPr>
      <p:grpSpPr>
        <a:xfrm>
          <a:off x="0" y="0"/>
          <a:ext cx="0" cy="0"/>
          <a:chOff x="0" y="0"/>
          <a:chExt cx="0" cy="0"/>
        </a:xfrm>
      </p:grpSpPr>
      <p:sp>
        <p:nvSpPr>
          <p:cNvPr id="148" name="Google Shape;148;p7:notes">
            <a:extLst>
              <a:ext uri="{FF2B5EF4-FFF2-40B4-BE49-F238E27FC236}">
                <a16:creationId xmlns:a16="http://schemas.microsoft.com/office/drawing/2014/main" xmlns="" id="{D28BBBA5-717D-ACCF-4C5B-B2487E25E1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
        <p:nvSpPr>
          <p:cNvPr id="149" name="Google Shape;149;p7:notes">
            <a:extLst>
              <a:ext uri="{FF2B5EF4-FFF2-40B4-BE49-F238E27FC236}">
                <a16:creationId xmlns:a16="http://schemas.microsoft.com/office/drawing/2014/main" xmlns="" id="{A8124EDC-252A-D394-F6D2-1A12871256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9134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a:extLst>
            <a:ext uri="{FF2B5EF4-FFF2-40B4-BE49-F238E27FC236}">
              <a16:creationId xmlns:a16="http://schemas.microsoft.com/office/drawing/2014/main" xmlns="" id="{E8EDB10F-9E0A-C43B-09D2-A1214B67C91B}"/>
            </a:ext>
          </a:extLst>
        </p:cNvPr>
        <p:cNvGrpSpPr/>
        <p:nvPr/>
      </p:nvGrpSpPr>
      <p:grpSpPr>
        <a:xfrm>
          <a:off x="0" y="0"/>
          <a:ext cx="0" cy="0"/>
          <a:chOff x="0" y="0"/>
          <a:chExt cx="0" cy="0"/>
        </a:xfrm>
      </p:grpSpPr>
      <p:sp>
        <p:nvSpPr>
          <p:cNvPr id="148" name="Google Shape;148;p7:notes">
            <a:extLst>
              <a:ext uri="{FF2B5EF4-FFF2-40B4-BE49-F238E27FC236}">
                <a16:creationId xmlns:a16="http://schemas.microsoft.com/office/drawing/2014/main" xmlns="" id="{792E97E6-E758-40FA-83D5-6B83FDEC8A1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
        <p:nvSpPr>
          <p:cNvPr id="149" name="Google Shape;149;p7:notes">
            <a:extLst>
              <a:ext uri="{FF2B5EF4-FFF2-40B4-BE49-F238E27FC236}">
                <a16:creationId xmlns:a16="http://schemas.microsoft.com/office/drawing/2014/main" xmlns="" id="{3A54A57E-9D08-53C9-23E1-EF02C76264A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5178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
        <p:nvSpPr>
          <p:cNvPr id="149" name="Google Shape;14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257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 </a:t>
            </a:r>
          </a:p>
        </p:txBody>
      </p:sp>
      <p:sp>
        <p:nvSpPr>
          <p:cNvPr id="149" name="Google Shape;14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0545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
        <p:nvSpPr>
          <p:cNvPr id="149" name="Google Shape;14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2007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dirty="0"/>
          </a:p>
        </p:txBody>
      </p:sp>
      <p:sp>
        <p:nvSpPr>
          <p:cNvPr id="102" name="Google Shape;1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781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5" name="Google Shape;1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6" name="Google Shape;1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
        <p:cNvGrpSpPr/>
        <p:nvPr/>
      </p:nvGrpSpPr>
      <p:grpSpPr>
        <a:xfrm>
          <a:off x="0" y="0"/>
          <a:ext cx="0" cy="0"/>
          <a:chOff x="0" y="0"/>
          <a:chExt cx="0" cy="0"/>
        </a:xfrm>
      </p:grpSpPr>
      <p:sp>
        <p:nvSpPr>
          <p:cNvPr id="18" name="Google Shape;18;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2"/>
          <p:cNvSpPr>
            <a:spLocks noGrp="1"/>
          </p:cNvSpPr>
          <p:nvPr>
            <p:ph type="pic" idx="2"/>
          </p:nvPr>
        </p:nvSpPr>
        <p:spPr>
          <a:xfrm>
            <a:off x="5183188" y="987425"/>
            <a:ext cx="6172200" cy="4873625"/>
          </a:xfrm>
          <a:prstGeom prst="rect">
            <a:avLst/>
          </a:prstGeom>
          <a:noFill/>
          <a:ln>
            <a:noFill/>
          </a:ln>
        </p:spPr>
      </p:sp>
      <p:sp>
        <p:nvSpPr>
          <p:cNvPr id="20" name="Google Shape;20;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 name="Google Shape;2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2" name="Google Shape;2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3" name="Google Shape;2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4" name="Google Shape;34;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5" name="Google Shape;3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0" name="Google Shape;50;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1" name="Google Shape;51;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5" name="Google Shape;5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6" name="Google Shape;5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6" name="Google Shape;6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7" name="Google Shape;6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2" name="Google Shape;7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3" name="Google Shape;7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8" name="Google Shape;7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9" name="Google Shape;7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4BCBAC1-9075-4122-871C-02112A109D70}"/>
              </a:ext>
            </a:extLst>
          </p:cNvPr>
          <p:cNvSpPr>
            <a:spLocks noGrp="1"/>
          </p:cNvSpPr>
          <p:nvPr>
            <p:ph type="dt" sz="half" idx="10"/>
          </p:nvPr>
        </p:nvSpPr>
        <p:spPr/>
        <p:txBody>
          <a:bodyPr/>
          <a:lstStyle/>
          <a:p>
            <a:fld id="{652CCA60-05D2-4617-973A-8717732FAF0F}" type="datetime1">
              <a:rPr lang="en-US" smtClean="0"/>
              <a:t>2/20/2024</a:t>
            </a:fld>
            <a:endParaRPr lang="en-US" dirty="0"/>
          </a:p>
        </p:txBody>
      </p:sp>
      <p:sp>
        <p:nvSpPr>
          <p:cNvPr id="3" name="Footer Placeholder 2">
            <a:extLst>
              <a:ext uri="{FF2B5EF4-FFF2-40B4-BE49-F238E27FC236}">
                <a16:creationId xmlns:a16="http://schemas.microsoft.com/office/drawing/2014/main" xmlns="" id="{407933B3-2CFF-49E4-B14C-B69053CB8549}"/>
              </a:ext>
            </a:extLst>
          </p:cNvPr>
          <p:cNvSpPr>
            <a:spLocks noGrp="1"/>
          </p:cNvSpPr>
          <p:nvPr>
            <p:ph type="ftr" sz="quarter" idx="11"/>
          </p:nvPr>
        </p:nvSpPr>
        <p:spPr/>
        <p:txBody>
          <a:bodyPr/>
          <a:lstStyle/>
          <a:p>
            <a:r>
              <a:rPr lang="en-US" dirty="0"/>
              <a:t>Connecticut ECHO Draft 2021</a:t>
            </a:r>
          </a:p>
        </p:txBody>
      </p:sp>
      <p:sp>
        <p:nvSpPr>
          <p:cNvPr id="4" name="Slide Number Placeholder 3">
            <a:extLst>
              <a:ext uri="{FF2B5EF4-FFF2-40B4-BE49-F238E27FC236}">
                <a16:creationId xmlns:a16="http://schemas.microsoft.com/office/drawing/2014/main" xmlns="" id="{D13C6AE7-75B5-4719-8A2B-56781CA8E243}"/>
              </a:ext>
            </a:extLst>
          </p:cNvPr>
          <p:cNvSpPr>
            <a:spLocks noGrp="1"/>
          </p:cNvSpPr>
          <p:nvPr>
            <p:ph type="sldNum" sz="quarter" idx="12"/>
          </p:nvPr>
        </p:nvSpPr>
        <p:spPr/>
        <p:txBody>
          <a:bodyPr/>
          <a:lstStyle/>
          <a:p>
            <a:fld id="{00E8A28C-AAD2-443A-BDAA-B7E8C04358A5}" type="slidenum">
              <a:rPr lang="en-US" smtClean="0"/>
              <a:t>‹#›</a:t>
            </a:fld>
            <a:endParaRPr lang="en-US" dirty="0"/>
          </a:p>
        </p:txBody>
      </p:sp>
    </p:spTree>
    <p:extLst>
      <p:ext uri="{BB962C8B-B14F-4D97-AF65-F5344CB8AC3E}">
        <p14:creationId xmlns:p14="http://schemas.microsoft.com/office/powerpoint/2010/main" val="4202842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7" r:id="rId6"/>
    <p:sldLayoutId id="2147483658" r:id="rId7"/>
    <p:sldLayoutId id="2147483659" r:id="rId8"/>
    <p:sldLayoutId id="2147483660" r:id="rId9"/>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about:blank" TargetMode="Externa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about:blank"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png"/><Relationship Id="rId7" Type="http://schemas.openxmlformats.org/officeDocument/2006/relationships/diagramLayout" Target="../diagrams/layout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5.png"/><Relationship Id="rId10" Type="http://schemas.microsoft.com/office/2007/relationships/diagramDrawing" Target="../diagrams/drawing1.xml"/><Relationship Id="rId4" Type="http://schemas.openxmlformats.org/officeDocument/2006/relationships/image" Target="../media/image2.jpe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about:blank" TargetMode="Externa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about:blank" TargetMode="Externa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about:blank" TargetMode="External"/><Relationship Id="rId6" Type="http://schemas.openxmlformats.org/officeDocument/2006/relationships/image" Target="../media/image7.jpeg"/><Relationship Id="rId5" Type="http://schemas.openxmlformats.org/officeDocument/2006/relationships/image" Target="../media/image2.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7" name="Google Shape;87;p1"/>
          <p:cNvSpPr/>
          <p:nvPr/>
        </p:nvSpPr>
        <p:spPr>
          <a:xfrm>
            <a:off x="1" y="5861407"/>
            <a:ext cx="12192000" cy="996593"/>
          </a:xfrm>
          <a:prstGeom prst="rect">
            <a:avLst/>
          </a:prstGeom>
          <a:solidFill>
            <a:srgbClr val="004A6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84" name="Google Shape;84;p1"/>
          <p:cNvSpPr/>
          <p:nvPr/>
        </p:nvSpPr>
        <p:spPr>
          <a:xfrm>
            <a:off x="1" y="1"/>
            <a:ext cx="12191999" cy="2818356"/>
          </a:xfrm>
          <a:prstGeom prst="rect">
            <a:avLst/>
          </a:prstGeom>
          <a:solidFill>
            <a:srgbClr val="61366E"/>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85" name="Google Shape;85;p1"/>
          <p:cNvSpPr txBox="1">
            <a:spLocks noGrp="1"/>
          </p:cNvSpPr>
          <p:nvPr>
            <p:ph type="ctrTitle"/>
          </p:nvPr>
        </p:nvSpPr>
        <p:spPr>
          <a:xfrm>
            <a:off x="1523997" y="138081"/>
            <a:ext cx="9144000" cy="1869812"/>
          </a:xfrm>
          <a:prstGeom prst="rect">
            <a:avLst/>
          </a:prstGeom>
          <a:noFill/>
          <a:ln>
            <a:noFill/>
          </a:ln>
        </p:spPr>
        <p:txBody>
          <a:bodyPr spcFirstLastPara="1" wrap="square" lIns="91425" tIns="45700" rIns="91425" bIns="45700" anchor="b" anchorCtr="0">
            <a:noAutofit/>
          </a:bodyPr>
          <a:lstStyle/>
          <a:p>
            <a:pPr>
              <a:buClr>
                <a:schemeClr val="lt1"/>
              </a:buClr>
            </a:pPr>
            <a:r>
              <a:rPr lang="en-US" sz="4800" b="1" dirty="0">
                <a:solidFill>
                  <a:schemeClr val="lt1"/>
                </a:solidFill>
              </a:rPr>
              <a:t/>
            </a:r>
            <a:br>
              <a:rPr lang="en-US" sz="4800" b="1" dirty="0">
                <a:solidFill>
                  <a:schemeClr val="lt1"/>
                </a:solidFill>
              </a:rPr>
            </a:br>
            <a:r>
              <a:rPr lang="en-US" sz="4800" b="1" dirty="0">
                <a:solidFill>
                  <a:schemeClr val="lt1"/>
                </a:solidFill>
              </a:rPr>
              <a:t/>
            </a:r>
            <a:br>
              <a:rPr lang="en-US" sz="4800" b="1" dirty="0">
                <a:solidFill>
                  <a:schemeClr val="lt1"/>
                </a:solidFill>
              </a:rPr>
            </a:br>
            <a:r>
              <a:rPr lang="en-US" sz="4200" b="1" dirty="0">
                <a:solidFill>
                  <a:schemeClr val="lt1"/>
                </a:solidFill>
              </a:rPr>
              <a:t>Head Start </a:t>
            </a:r>
            <a:br>
              <a:rPr lang="en-US" sz="4200" b="1" dirty="0">
                <a:solidFill>
                  <a:schemeClr val="lt1"/>
                </a:solidFill>
              </a:rPr>
            </a:br>
            <a:r>
              <a:rPr lang="en-US" sz="4200" b="1" dirty="0">
                <a:solidFill>
                  <a:schemeClr val="lt1"/>
                </a:solidFill>
              </a:rPr>
              <a:t>&amp;</a:t>
            </a:r>
            <a:br>
              <a:rPr lang="en-US" sz="4200" b="1" dirty="0">
                <a:solidFill>
                  <a:schemeClr val="lt1"/>
                </a:solidFill>
              </a:rPr>
            </a:br>
            <a:r>
              <a:rPr lang="en-US" sz="4200" b="1" dirty="0">
                <a:solidFill>
                  <a:schemeClr val="lt1"/>
                </a:solidFill>
              </a:rPr>
              <a:t>Head Start on Housing for CT’s Families </a:t>
            </a:r>
            <a:endParaRPr sz="4200" dirty="0">
              <a:solidFill>
                <a:schemeClr val="lt1"/>
              </a:solidFill>
            </a:endParaRPr>
          </a:p>
        </p:txBody>
      </p:sp>
      <p:pic>
        <p:nvPicPr>
          <p:cNvPr id="88" name="Google Shape;88;p1"/>
          <p:cNvPicPr preferRelativeResize="0"/>
          <p:nvPr/>
        </p:nvPicPr>
        <p:blipFill rotWithShape="1">
          <a:blip r:embed="rId3">
            <a:alphaModFix/>
          </a:blip>
          <a:srcRect/>
          <a:stretch/>
        </p:blipFill>
        <p:spPr>
          <a:xfrm>
            <a:off x="-4" y="2263160"/>
            <a:ext cx="12192004" cy="598475"/>
          </a:xfrm>
          <a:prstGeom prst="rect">
            <a:avLst/>
          </a:prstGeom>
          <a:noFill/>
          <a:ln>
            <a:noFill/>
          </a:ln>
        </p:spPr>
      </p:pic>
      <p:sp>
        <p:nvSpPr>
          <p:cNvPr id="2" name="TextBox 1"/>
          <p:cNvSpPr txBox="1"/>
          <p:nvPr/>
        </p:nvSpPr>
        <p:spPr>
          <a:xfrm>
            <a:off x="1935229" y="2791861"/>
            <a:ext cx="8315760" cy="1569660"/>
          </a:xfrm>
          <a:prstGeom prst="rect">
            <a:avLst/>
          </a:prstGeom>
          <a:noFill/>
        </p:spPr>
        <p:txBody>
          <a:bodyPr wrap="square" lIns="91440" tIns="45720" rIns="91440" bIns="45720" rtlCol="0" anchor="t">
            <a:spAutoFit/>
          </a:bodyPr>
          <a:lstStyle/>
          <a:p>
            <a:pPr algn="ctr"/>
            <a:endParaRPr lang="en-US" sz="2800" b="1" dirty="0">
              <a:latin typeface="Calibri" panose="020F0502020204030204" pitchFamily="34" charset="0"/>
              <a:cs typeface="Calibri" panose="020F0502020204030204" pitchFamily="34" charset="0"/>
            </a:endParaRPr>
          </a:p>
          <a:p>
            <a:pPr algn="ctr"/>
            <a:r>
              <a:rPr lang="en-US" sz="2800" b="1" dirty="0">
                <a:effectLst/>
                <a:latin typeface="Calibri" panose="020F0502020204030204" pitchFamily="34" charset="0"/>
                <a:ea typeface="Times New Roman" panose="02020603050405020304" pitchFamily="18" charset="0"/>
              </a:rPr>
              <a:t>Connecticut Children's Collective</a:t>
            </a:r>
            <a:r>
              <a:rPr lang="en-US" sz="2800" dirty="0">
                <a:effectLst/>
                <a:latin typeface="Calibri" panose="020F0502020204030204" pitchFamily="34" charset="0"/>
                <a:ea typeface="Times New Roman" panose="02020603050405020304" pitchFamily="18" charset="0"/>
              </a:rPr>
              <a:t> </a:t>
            </a:r>
            <a:endParaRPr lang="en-US" sz="200" b="1" dirty="0">
              <a:latin typeface="Calibri"/>
              <a:cs typeface="Calibri"/>
            </a:endParaRPr>
          </a:p>
          <a:p>
            <a:pPr algn="ctr"/>
            <a:endParaRPr lang="en-US" sz="200" b="1" dirty="0">
              <a:latin typeface="Calibri"/>
              <a:cs typeface="Calibri"/>
            </a:endParaRPr>
          </a:p>
          <a:p>
            <a:pPr algn="ctr"/>
            <a:endParaRPr lang="en-US" sz="200" b="1" dirty="0">
              <a:latin typeface="Calibri"/>
              <a:cs typeface="Calibri"/>
            </a:endParaRPr>
          </a:p>
          <a:p>
            <a:pPr algn="ctr"/>
            <a:endParaRPr lang="en-US" sz="200" b="1" dirty="0">
              <a:latin typeface="Calibri"/>
              <a:cs typeface="Calibri"/>
            </a:endParaRPr>
          </a:p>
          <a:p>
            <a:pPr algn="ctr"/>
            <a:endParaRPr lang="en-US" sz="200" b="1" dirty="0">
              <a:latin typeface="Calibri"/>
              <a:cs typeface="Calibri"/>
            </a:endParaRPr>
          </a:p>
          <a:p>
            <a:pPr algn="ctr"/>
            <a:endParaRPr lang="en-US" sz="200" b="1" dirty="0">
              <a:latin typeface="Calibri"/>
              <a:cs typeface="Calibri"/>
            </a:endParaRPr>
          </a:p>
          <a:p>
            <a:pPr algn="ctr"/>
            <a:endParaRPr lang="en-US" sz="200" b="1" dirty="0">
              <a:latin typeface="Calibri"/>
              <a:cs typeface="Calibri"/>
            </a:endParaRPr>
          </a:p>
          <a:p>
            <a:pPr algn="ctr"/>
            <a:r>
              <a:rPr lang="en-US" sz="2800" b="1" dirty="0">
                <a:latin typeface="Calibri"/>
                <a:cs typeface="Calibri"/>
              </a:rPr>
              <a:t>February 21, 2024</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a:t>
            </a:fld>
            <a:endParaRPr lang="en-US" dirty="0"/>
          </a:p>
        </p:txBody>
      </p:sp>
      <p:pic>
        <p:nvPicPr>
          <p:cNvPr id="3" name="Picture 2">
            <a:extLst>
              <a:ext uri="{FF2B5EF4-FFF2-40B4-BE49-F238E27FC236}">
                <a16:creationId xmlns:a16="http://schemas.microsoft.com/office/drawing/2014/main" xmlns="" id="{536E6A02-92EF-DF4D-F3E7-C78E9F300D09}"/>
              </a:ext>
            </a:extLst>
          </p:cNvPr>
          <p:cNvPicPr>
            <a:picLocks noChangeAspect="1"/>
          </p:cNvPicPr>
          <p:nvPr/>
        </p:nvPicPr>
        <p:blipFill>
          <a:blip r:embed="rId4"/>
          <a:stretch>
            <a:fillRect/>
          </a:stretch>
        </p:blipFill>
        <p:spPr>
          <a:xfrm>
            <a:off x="2068887" y="4539299"/>
            <a:ext cx="8048445" cy="12771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a:extLst>
            <a:ext uri="{FF2B5EF4-FFF2-40B4-BE49-F238E27FC236}">
              <a16:creationId xmlns:a16="http://schemas.microsoft.com/office/drawing/2014/main" xmlns="" id="{23E76ACB-3D48-755F-8A02-CE869446FFAF}"/>
            </a:ext>
          </a:extLst>
        </p:cNvPr>
        <p:cNvGrpSpPr/>
        <p:nvPr/>
      </p:nvGrpSpPr>
      <p:grpSpPr>
        <a:xfrm>
          <a:off x="0" y="0"/>
          <a:ext cx="0" cy="0"/>
          <a:chOff x="0" y="0"/>
          <a:chExt cx="0" cy="0"/>
        </a:xfrm>
      </p:grpSpPr>
      <p:sp>
        <p:nvSpPr>
          <p:cNvPr id="151" name="Google Shape;151;p7">
            <a:extLst>
              <a:ext uri="{FF2B5EF4-FFF2-40B4-BE49-F238E27FC236}">
                <a16:creationId xmlns:a16="http://schemas.microsoft.com/office/drawing/2014/main" xmlns="" id="{02C0C1E8-2261-8833-C772-F59C2C3DEB12}"/>
              </a:ext>
            </a:extLst>
          </p:cNvPr>
          <p:cNvSpPr txBox="1">
            <a:spLocks noGrp="1"/>
          </p:cNvSpPr>
          <p:nvPr>
            <p:ph type="title"/>
          </p:nvPr>
        </p:nvSpPr>
        <p:spPr>
          <a:xfrm>
            <a:off x="1489474" y="875291"/>
            <a:ext cx="8119215" cy="659555"/>
          </a:xfrm>
          <a:prstGeom prst="rect">
            <a:avLst/>
          </a:prstGeom>
          <a:noFill/>
          <a:ln>
            <a:noFill/>
          </a:ln>
        </p:spPr>
        <p:txBody>
          <a:bodyPr spcFirstLastPara="1" wrap="square" lIns="91425" tIns="45700" rIns="91425" bIns="45700" anchor="b" anchorCtr="0">
            <a:normAutofit/>
          </a:bodyPr>
          <a:lstStyle/>
          <a:p>
            <a:pPr lvl="0">
              <a:buClr>
                <a:srgbClr val="61366E"/>
              </a:buClr>
            </a:pPr>
            <a:r>
              <a:rPr lang="en-US" b="1" dirty="0">
                <a:solidFill>
                  <a:srgbClr val="61366E"/>
                </a:solidFill>
              </a:rPr>
              <a:t>Overview of Head Start on Housing Program</a:t>
            </a:r>
            <a:endParaRPr dirty="0"/>
          </a:p>
        </p:txBody>
      </p:sp>
      <p:cxnSp>
        <p:nvCxnSpPr>
          <p:cNvPr id="155" name="Google Shape;155;p7">
            <a:extLst>
              <a:ext uri="{FF2B5EF4-FFF2-40B4-BE49-F238E27FC236}">
                <a16:creationId xmlns:a16="http://schemas.microsoft.com/office/drawing/2014/main" xmlns="" id="{83C86322-58F1-1C9D-0A69-153A0E320C47}"/>
              </a:ext>
            </a:extLst>
          </p:cNvPr>
          <p:cNvCxnSpPr/>
          <p:nvPr/>
        </p:nvCxnSpPr>
        <p:spPr>
          <a:xfrm flipV="1">
            <a:off x="1595614" y="1611023"/>
            <a:ext cx="8378730" cy="19370"/>
          </a:xfrm>
          <a:prstGeom prst="straightConnector1">
            <a:avLst/>
          </a:prstGeom>
          <a:noFill/>
          <a:ln w="60325" cap="rnd" cmpd="sng">
            <a:solidFill>
              <a:srgbClr val="D6515C"/>
            </a:solidFill>
            <a:prstDash val="solid"/>
            <a:miter lim="800000"/>
            <a:headEnd type="none" w="sm" len="sm"/>
            <a:tailEnd type="none" w="sm" len="sm"/>
          </a:ln>
        </p:spPr>
      </p:cxnSp>
      <p:pic>
        <p:nvPicPr>
          <p:cNvPr id="156" name="Google Shape;156;p7">
            <a:extLst>
              <a:ext uri="{FF2B5EF4-FFF2-40B4-BE49-F238E27FC236}">
                <a16:creationId xmlns:a16="http://schemas.microsoft.com/office/drawing/2014/main" xmlns="" id="{73982F54-BD56-99FB-4F2A-8D0E4190A440}"/>
              </a:ext>
            </a:extLst>
          </p:cNvPr>
          <p:cNvPicPr preferRelativeResize="0"/>
          <p:nvPr/>
        </p:nvPicPr>
        <p:blipFill rotWithShape="1">
          <a:blip r:embed="rId3">
            <a:alphaModFix/>
          </a:blip>
          <a:srcRect/>
          <a:stretch/>
        </p:blipFill>
        <p:spPr>
          <a:xfrm>
            <a:off x="0" y="-26969"/>
            <a:ext cx="12192001" cy="598475"/>
          </a:xfrm>
          <a:prstGeom prst="rect">
            <a:avLst/>
          </a:prstGeom>
          <a:noFill/>
          <a:ln>
            <a:noFill/>
          </a:ln>
        </p:spPr>
      </p:pic>
      <p:sp>
        <p:nvSpPr>
          <p:cNvPr id="3" name="Slide Number Placeholder 2">
            <a:extLst>
              <a:ext uri="{FF2B5EF4-FFF2-40B4-BE49-F238E27FC236}">
                <a16:creationId xmlns:a16="http://schemas.microsoft.com/office/drawing/2014/main" xmlns="" id="{8D85B048-2461-6A49-DA68-381D805E5BF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dirty="0"/>
          </a:p>
        </p:txBody>
      </p:sp>
      <p:pic>
        <p:nvPicPr>
          <p:cNvPr id="6" name="Picture 5">
            <a:extLst>
              <a:ext uri="{FF2B5EF4-FFF2-40B4-BE49-F238E27FC236}">
                <a16:creationId xmlns:a16="http://schemas.microsoft.com/office/drawing/2014/main" xmlns="" id="{C1280E23-C790-0587-DA39-9CD810A7085E}"/>
              </a:ext>
            </a:extLst>
          </p:cNvPr>
          <p:cNvPicPr>
            <a:picLocks noChangeAspect="1"/>
          </p:cNvPicPr>
          <p:nvPr/>
        </p:nvPicPr>
        <p:blipFill>
          <a:blip r:embed="rId4"/>
          <a:stretch>
            <a:fillRect/>
          </a:stretch>
        </p:blipFill>
        <p:spPr>
          <a:xfrm>
            <a:off x="1963947" y="5680297"/>
            <a:ext cx="7645879" cy="1248347"/>
          </a:xfrm>
          <a:prstGeom prst="rect">
            <a:avLst/>
          </a:prstGeom>
        </p:spPr>
      </p:pic>
      <p:sp>
        <p:nvSpPr>
          <p:cNvPr id="2" name="TextBox 1">
            <a:extLst>
              <a:ext uri="{FF2B5EF4-FFF2-40B4-BE49-F238E27FC236}">
                <a16:creationId xmlns:a16="http://schemas.microsoft.com/office/drawing/2014/main" xmlns="" id="{D3E74B84-691C-CF94-DA87-C0AF1E0ABABF}"/>
              </a:ext>
            </a:extLst>
          </p:cNvPr>
          <p:cNvSpPr txBox="1"/>
          <p:nvPr/>
        </p:nvSpPr>
        <p:spPr>
          <a:xfrm>
            <a:off x="1533757" y="1833882"/>
            <a:ext cx="8336033" cy="4462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Calibri"/>
                <a:cs typeface="Calibri"/>
              </a:rPr>
              <a:t>Since January 2022, the Connecticut Department of Housing (DOH) has allocated housing vouchers for families whose children are participating in Connecticut’s Head Start (HS) and Early Head Start (EHS) programs.</a:t>
            </a:r>
            <a:endParaRPr lang="en-US" dirty="0"/>
          </a:p>
          <a:p>
            <a:endParaRPr lang="en-US" sz="2000" b="1" dirty="0">
              <a:latin typeface="Calibri"/>
              <a:cs typeface="Calibri"/>
            </a:endParaRPr>
          </a:p>
          <a:p>
            <a:pPr marL="285750" lvl="3" indent="-285750">
              <a:buChar char="•"/>
            </a:pPr>
            <a:r>
              <a:rPr lang="en-US" sz="1800" dirty="0">
                <a:latin typeface="Calibri"/>
                <a:cs typeface="Calibri"/>
              </a:rPr>
              <a:t>In January 2022, the Connecticut Office of Early Childhood (OEC) received </a:t>
            </a:r>
            <a:r>
              <a:rPr lang="en-US" sz="1800" b="1" u="sng" dirty="0">
                <a:solidFill>
                  <a:srgbClr val="7030A0"/>
                </a:solidFill>
                <a:latin typeface="Calibri"/>
                <a:cs typeface="Calibri"/>
              </a:rPr>
              <a:t>25</a:t>
            </a:r>
            <a:r>
              <a:rPr lang="en-US" sz="1800" dirty="0">
                <a:latin typeface="Calibri"/>
                <a:cs typeface="Calibri"/>
              </a:rPr>
              <a:t> housing vouchers from DOH for EHS/HS families. </a:t>
            </a:r>
            <a:endParaRPr lang="en-US" dirty="0"/>
          </a:p>
          <a:p>
            <a:pPr lvl="3"/>
            <a:endParaRPr lang="en-US" sz="1800" dirty="0">
              <a:latin typeface="Calibri"/>
              <a:cs typeface="Calibri"/>
            </a:endParaRPr>
          </a:p>
          <a:p>
            <a:pPr marL="285750" indent="-285750">
              <a:buChar char="•"/>
            </a:pPr>
            <a:r>
              <a:rPr lang="en-US" sz="1800" dirty="0">
                <a:latin typeface="Calibri"/>
                <a:cs typeface="Calibri"/>
              </a:rPr>
              <a:t>In June 2022, Connecticut Governor Ned Lamont, DOH and OEC announced an additional </a:t>
            </a:r>
            <a:r>
              <a:rPr lang="en-US" sz="1800" b="1" u="sng" dirty="0">
                <a:solidFill>
                  <a:srgbClr val="7030A0"/>
                </a:solidFill>
                <a:latin typeface="Calibri"/>
                <a:cs typeface="Calibri"/>
              </a:rPr>
              <a:t>35</a:t>
            </a:r>
            <a:r>
              <a:rPr lang="en-US" sz="1800" dirty="0">
                <a:latin typeface="Calibri"/>
                <a:cs typeface="Calibri"/>
              </a:rPr>
              <a:t> Housing Choice vouchers for this program. </a:t>
            </a:r>
            <a:endParaRPr lang="en-US" dirty="0"/>
          </a:p>
          <a:p>
            <a:endParaRPr lang="en-US" sz="1800" dirty="0">
              <a:latin typeface="Calibri"/>
              <a:cs typeface="Calibri"/>
            </a:endParaRPr>
          </a:p>
          <a:p>
            <a:pPr marL="285750" indent="-285750">
              <a:buChar char="•"/>
            </a:pPr>
            <a:r>
              <a:rPr lang="en-US" sz="1800" dirty="0">
                <a:latin typeface="Calibri"/>
                <a:cs typeface="Calibri"/>
              </a:rPr>
              <a:t>In September 2022, CT Department of Housing changed its administrative plan to allocate approximately fifty (50) Housing Choice vouchers </a:t>
            </a:r>
            <a:r>
              <a:rPr lang="en-US" sz="1800" b="1" u="sng" dirty="0">
                <a:solidFill>
                  <a:srgbClr val="7030A0"/>
                </a:solidFill>
                <a:latin typeface="Calibri"/>
                <a:cs typeface="Calibri"/>
              </a:rPr>
              <a:t>annually</a:t>
            </a:r>
            <a:r>
              <a:rPr lang="en-US" sz="1800" dirty="0">
                <a:latin typeface="Calibri"/>
                <a:cs typeface="Calibri"/>
              </a:rPr>
              <a:t> for Head Start and Early Head Start families.</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4148373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2083447-C6FF-BC9A-95C2-FC15DB5E012E}"/>
              </a:ext>
            </a:extLst>
          </p:cNvPr>
          <p:cNvPicPr>
            <a:picLocks noChangeAspect="1"/>
          </p:cNvPicPr>
          <p:nvPr/>
        </p:nvPicPr>
        <p:blipFill rotWithShape="1">
          <a:blip r:embed="rId3"/>
          <a:srcRect l="1364" t="-2256" r="-1364" b="2256"/>
          <a:stretch/>
        </p:blipFill>
        <p:spPr>
          <a:xfrm>
            <a:off x="373409" y="110192"/>
            <a:ext cx="7982535" cy="6030947"/>
          </a:xfrm>
          <a:prstGeom prst="rect">
            <a:avLst/>
          </a:prstGeom>
          <a:ln>
            <a:noFill/>
          </a:ln>
        </p:spPr>
      </p:pic>
      <p:sp>
        <p:nvSpPr>
          <p:cNvPr id="4" name="TextBox 3">
            <a:extLst>
              <a:ext uri="{FF2B5EF4-FFF2-40B4-BE49-F238E27FC236}">
                <a16:creationId xmlns:a16="http://schemas.microsoft.com/office/drawing/2014/main" xmlns="" id="{6BF70508-9838-FDF8-588F-4A11BA75AE57}"/>
              </a:ext>
            </a:extLst>
          </p:cNvPr>
          <p:cNvSpPr txBox="1"/>
          <p:nvPr/>
        </p:nvSpPr>
        <p:spPr>
          <a:xfrm>
            <a:off x="8293869" y="535625"/>
            <a:ext cx="3855508"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rgbClr val="7030A0"/>
                </a:solidFill>
                <a:latin typeface="Calibri"/>
              </a:rPr>
              <a:t>Our Head Start/Early Head Start Partners</a:t>
            </a:r>
            <a:endParaRPr lang="en-US" sz="1600" b="1" dirty="0">
              <a:solidFill>
                <a:srgbClr val="7030A0"/>
              </a:solidFill>
            </a:endParaRPr>
          </a:p>
          <a:p>
            <a:endParaRPr lang="en-US" dirty="0">
              <a:latin typeface="Calibri"/>
            </a:endParaRPr>
          </a:p>
          <a:p>
            <a:pPr marL="342900" indent="-342900">
              <a:buAutoNum type="arabicPeriod"/>
            </a:pPr>
            <a:r>
              <a:rPr lang="en-US" dirty="0">
                <a:latin typeface="Calibri"/>
              </a:rPr>
              <a:t>Alliance for Community Empowerment, Inc. </a:t>
            </a:r>
            <a:endParaRPr lang="en-US" dirty="0"/>
          </a:p>
          <a:p>
            <a:pPr marL="342900" indent="-342900">
              <a:buAutoNum type="arabicPeriod"/>
            </a:pPr>
            <a:r>
              <a:rPr lang="en-US" dirty="0">
                <a:latin typeface="Calibri"/>
              </a:rPr>
              <a:t>Area Cooperative Educational Services (ACES)</a:t>
            </a:r>
          </a:p>
          <a:p>
            <a:pPr marL="342900" indent="-342900">
              <a:buAutoNum type="arabicPeriod"/>
            </a:pPr>
            <a:r>
              <a:rPr lang="en-US" dirty="0">
                <a:latin typeface="Calibri"/>
              </a:rPr>
              <a:t>Capitol Region Education Council (CREC)</a:t>
            </a:r>
          </a:p>
          <a:p>
            <a:pPr marL="342900" indent="-342900">
              <a:buAutoNum type="arabicPeriod"/>
            </a:pPr>
            <a:r>
              <a:rPr lang="en-US" dirty="0">
                <a:latin typeface="Calibri"/>
              </a:rPr>
              <a:t>Children's Learning Centers, Inc. (CLC)</a:t>
            </a:r>
          </a:p>
          <a:p>
            <a:pPr marL="342900" indent="-342900">
              <a:buAutoNum type="arabicPeriod"/>
            </a:pPr>
            <a:r>
              <a:rPr lang="en-US" dirty="0">
                <a:latin typeface="Calibri"/>
              </a:rPr>
              <a:t>City of New Haven, Inc.</a:t>
            </a:r>
          </a:p>
          <a:p>
            <a:pPr marL="342900" indent="-342900">
              <a:buAutoNum type="arabicPeriod"/>
            </a:pPr>
            <a:r>
              <a:rPr lang="en-US" dirty="0">
                <a:latin typeface="Calibri"/>
              </a:rPr>
              <a:t>EASTCONN Head Start</a:t>
            </a:r>
          </a:p>
          <a:p>
            <a:pPr marL="342900" indent="-342900">
              <a:buAutoNum type="arabicPeriod"/>
            </a:pPr>
            <a:r>
              <a:rPr lang="en-US" dirty="0">
                <a:latin typeface="Calibri"/>
              </a:rPr>
              <a:t>EdAdvance</a:t>
            </a:r>
          </a:p>
          <a:p>
            <a:pPr marL="342900" indent="-342900">
              <a:buAutoNum type="arabicPeriod"/>
            </a:pPr>
            <a:r>
              <a:rPr lang="en-US" dirty="0">
                <a:latin typeface="Calibri"/>
              </a:rPr>
              <a:t>Enfield Head Start</a:t>
            </a:r>
          </a:p>
          <a:p>
            <a:pPr marL="342900" indent="-342900">
              <a:buAutoNum type="arabicPeriod"/>
            </a:pPr>
            <a:r>
              <a:rPr lang="en-US" dirty="0">
                <a:latin typeface="Calibri"/>
              </a:rPr>
              <a:t>Human Resources Agency of New Britain, Inc. (HRA)</a:t>
            </a:r>
          </a:p>
          <a:p>
            <a:pPr marL="342900" indent="-342900">
              <a:buAutoNum type="arabicPeriod"/>
            </a:pPr>
            <a:r>
              <a:rPr lang="en-US" dirty="0">
                <a:latin typeface="Calibri"/>
              </a:rPr>
              <a:t>LULAC Head Start, Inc</a:t>
            </a:r>
          </a:p>
          <a:p>
            <a:pPr marL="342900" indent="-342900">
              <a:buAutoNum type="arabicPeriod"/>
            </a:pPr>
            <a:r>
              <a:rPr lang="en-US" dirty="0">
                <a:latin typeface="Calibri"/>
              </a:rPr>
              <a:t>Manchester Memorial Hospital (ECHN)</a:t>
            </a:r>
          </a:p>
          <a:p>
            <a:pPr marL="342900" indent="-342900">
              <a:buAutoNum type="arabicPeriod"/>
            </a:pPr>
            <a:r>
              <a:rPr lang="en-US" dirty="0">
                <a:latin typeface="Calibri"/>
              </a:rPr>
              <a:t>Thames Valley Council for Community Action, Inc. (TVCCA) </a:t>
            </a:r>
          </a:p>
          <a:p>
            <a:pPr marL="342900" indent="-342900">
              <a:buAutoNum type="arabicPeriod"/>
            </a:pPr>
            <a:r>
              <a:rPr lang="en-US" dirty="0">
                <a:latin typeface="Calibri"/>
              </a:rPr>
              <a:t>The West Haven Community House Association, Inc.</a:t>
            </a:r>
          </a:p>
          <a:p>
            <a:pPr marL="342900" indent="-342900">
              <a:buAutoNum type="arabicPeriod"/>
            </a:pPr>
            <a:r>
              <a:rPr lang="en-US" dirty="0">
                <a:latin typeface="Calibri"/>
              </a:rPr>
              <a:t>Training Education &amp; Manpower, Inc. (TEAM)</a:t>
            </a:r>
          </a:p>
          <a:p>
            <a:pPr marL="342900" indent="-342900">
              <a:buAutoNum type="arabicPeriod"/>
            </a:pPr>
            <a:r>
              <a:rPr lang="en-US" dirty="0">
                <a:latin typeface="Calibri"/>
              </a:rPr>
              <a:t>United Way of Greater New Haven </a:t>
            </a:r>
          </a:p>
          <a:p>
            <a:pPr marL="342900" indent="-342900">
              <a:buAutoNum type="arabicPeriod"/>
            </a:pPr>
            <a:r>
              <a:rPr lang="en-US" dirty="0">
                <a:latin typeface="Calibri"/>
              </a:rPr>
              <a:t>Manchester Head Start</a:t>
            </a:r>
          </a:p>
          <a:p>
            <a:pPr marL="342900" indent="-342900">
              <a:buAutoNum type="arabicPeriod"/>
            </a:pPr>
            <a:r>
              <a:rPr lang="en-US" dirty="0">
                <a:latin typeface="Calibri"/>
              </a:rPr>
              <a:t>East Hartford Head Start </a:t>
            </a:r>
          </a:p>
          <a:p>
            <a:pPr marL="342900" indent="-342900">
              <a:buAutoNum type="arabicPeriod"/>
            </a:pPr>
            <a:r>
              <a:rPr lang="en-US" dirty="0">
                <a:latin typeface="Calibri"/>
              </a:rPr>
              <a:t>Meriden YMCA Head Start</a:t>
            </a:r>
          </a:p>
          <a:p>
            <a:endParaRPr lang="en-US" dirty="0">
              <a:latin typeface="Calibri"/>
            </a:endParaRPr>
          </a:p>
        </p:txBody>
      </p:sp>
      <p:sp>
        <p:nvSpPr>
          <p:cNvPr id="7" name="Rectangle 6">
            <a:extLst>
              <a:ext uri="{FF2B5EF4-FFF2-40B4-BE49-F238E27FC236}">
                <a16:creationId xmlns:a16="http://schemas.microsoft.com/office/drawing/2014/main" xmlns="" id="{45AA8A48-2944-D743-3F5E-CF61E4B7EA80}"/>
              </a:ext>
            </a:extLst>
          </p:cNvPr>
          <p:cNvSpPr/>
          <p:nvPr/>
        </p:nvSpPr>
        <p:spPr>
          <a:xfrm>
            <a:off x="2143527" y="4992895"/>
            <a:ext cx="203852" cy="20320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cs typeface="Arial"/>
            </a:endParaRPr>
          </a:p>
        </p:txBody>
      </p:sp>
      <p:sp>
        <p:nvSpPr>
          <p:cNvPr id="21" name="Rectangle 20">
            <a:extLst>
              <a:ext uri="{FF2B5EF4-FFF2-40B4-BE49-F238E27FC236}">
                <a16:creationId xmlns:a16="http://schemas.microsoft.com/office/drawing/2014/main" xmlns="" id="{57C84D20-AA8E-2ECF-8955-E7C07770FC2B}"/>
              </a:ext>
            </a:extLst>
          </p:cNvPr>
          <p:cNvSpPr/>
          <p:nvPr/>
        </p:nvSpPr>
        <p:spPr>
          <a:xfrm>
            <a:off x="4809171" y="3057259"/>
            <a:ext cx="192191" cy="19356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cs typeface="Arial"/>
            </a:endParaRPr>
          </a:p>
        </p:txBody>
      </p:sp>
      <p:sp>
        <p:nvSpPr>
          <p:cNvPr id="24" name="Rectangle 23">
            <a:extLst>
              <a:ext uri="{FF2B5EF4-FFF2-40B4-BE49-F238E27FC236}">
                <a16:creationId xmlns:a16="http://schemas.microsoft.com/office/drawing/2014/main" xmlns="" id="{DAEC207F-F22A-7A98-4B0C-AD06389DEA82}"/>
              </a:ext>
            </a:extLst>
          </p:cNvPr>
          <p:cNvSpPr/>
          <p:nvPr/>
        </p:nvSpPr>
        <p:spPr>
          <a:xfrm>
            <a:off x="1380859" y="5273408"/>
            <a:ext cx="204149" cy="22050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cs typeface="Arial"/>
            </a:endParaRPr>
          </a:p>
        </p:txBody>
      </p:sp>
      <p:sp>
        <p:nvSpPr>
          <p:cNvPr id="26" name="Rectangle 25">
            <a:extLst>
              <a:ext uri="{FF2B5EF4-FFF2-40B4-BE49-F238E27FC236}">
                <a16:creationId xmlns:a16="http://schemas.microsoft.com/office/drawing/2014/main" xmlns="" id="{FB097087-EEC6-0F94-A7C3-05DB12E93A04}"/>
              </a:ext>
            </a:extLst>
          </p:cNvPr>
          <p:cNvSpPr/>
          <p:nvPr/>
        </p:nvSpPr>
        <p:spPr>
          <a:xfrm>
            <a:off x="3763167" y="4303974"/>
            <a:ext cx="242358" cy="21060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dirty="0">
              <a:cs typeface="Arial"/>
            </a:endParaRPr>
          </a:p>
        </p:txBody>
      </p:sp>
      <p:sp>
        <p:nvSpPr>
          <p:cNvPr id="27" name="Rectangle 26">
            <a:extLst>
              <a:ext uri="{FF2B5EF4-FFF2-40B4-BE49-F238E27FC236}">
                <a16:creationId xmlns:a16="http://schemas.microsoft.com/office/drawing/2014/main" xmlns="" id="{F6567DF5-A54E-6D66-AA72-8E5C2127BCE1}"/>
              </a:ext>
            </a:extLst>
          </p:cNvPr>
          <p:cNvSpPr/>
          <p:nvPr/>
        </p:nvSpPr>
        <p:spPr>
          <a:xfrm>
            <a:off x="5261767" y="1962942"/>
            <a:ext cx="242359" cy="22119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cs typeface="Arial"/>
            </a:endParaRPr>
          </a:p>
        </p:txBody>
      </p:sp>
      <p:sp>
        <p:nvSpPr>
          <p:cNvPr id="28" name="Rectangle 27">
            <a:extLst>
              <a:ext uri="{FF2B5EF4-FFF2-40B4-BE49-F238E27FC236}">
                <a16:creationId xmlns:a16="http://schemas.microsoft.com/office/drawing/2014/main" xmlns="" id="{ED11996D-4393-BCF8-FF62-70510EDC6A61}"/>
              </a:ext>
            </a:extLst>
          </p:cNvPr>
          <p:cNvSpPr/>
          <p:nvPr/>
        </p:nvSpPr>
        <p:spPr>
          <a:xfrm>
            <a:off x="2036021" y="2037025"/>
            <a:ext cx="206082" cy="22479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cs typeface="Arial"/>
            </a:endParaRPr>
          </a:p>
        </p:txBody>
      </p:sp>
      <p:sp>
        <p:nvSpPr>
          <p:cNvPr id="29" name="Rectangle 28">
            <a:extLst>
              <a:ext uri="{FF2B5EF4-FFF2-40B4-BE49-F238E27FC236}">
                <a16:creationId xmlns:a16="http://schemas.microsoft.com/office/drawing/2014/main" xmlns="" id="{A1A91B27-D357-77D7-7CF8-9640C3004605}"/>
              </a:ext>
            </a:extLst>
          </p:cNvPr>
          <p:cNvSpPr/>
          <p:nvPr/>
        </p:nvSpPr>
        <p:spPr>
          <a:xfrm>
            <a:off x="4738208" y="778667"/>
            <a:ext cx="220505" cy="2041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cs typeface="Arial"/>
            </a:endParaRPr>
          </a:p>
        </p:txBody>
      </p:sp>
      <p:sp>
        <p:nvSpPr>
          <p:cNvPr id="30" name="Rectangle 29">
            <a:extLst>
              <a:ext uri="{FF2B5EF4-FFF2-40B4-BE49-F238E27FC236}">
                <a16:creationId xmlns:a16="http://schemas.microsoft.com/office/drawing/2014/main" xmlns="" id="{C77E0DFD-B6C3-5417-6002-21BFE539EB59}"/>
              </a:ext>
            </a:extLst>
          </p:cNvPr>
          <p:cNvSpPr/>
          <p:nvPr/>
        </p:nvSpPr>
        <p:spPr>
          <a:xfrm>
            <a:off x="4758000" y="1794667"/>
            <a:ext cx="200713" cy="23315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cs typeface="Arial"/>
            </a:endParaRPr>
          </a:p>
        </p:txBody>
      </p:sp>
      <p:sp>
        <p:nvSpPr>
          <p:cNvPr id="32" name="Rectangle 31">
            <a:extLst>
              <a:ext uri="{FF2B5EF4-FFF2-40B4-BE49-F238E27FC236}">
                <a16:creationId xmlns:a16="http://schemas.microsoft.com/office/drawing/2014/main" xmlns="" id="{7C66DC9A-6FAC-4672-6B0E-4B4B741ACA86}"/>
              </a:ext>
            </a:extLst>
          </p:cNvPr>
          <p:cNvSpPr/>
          <p:nvPr/>
        </p:nvSpPr>
        <p:spPr>
          <a:xfrm>
            <a:off x="4096542" y="2343941"/>
            <a:ext cx="234524" cy="21473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cs typeface="Arial"/>
            </a:endParaRPr>
          </a:p>
        </p:txBody>
      </p:sp>
      <p:sp>
        <p:nvSpPr>
          <p:cNvPr id="33" name="Rectangle 32">
            <a:extLst>
              <a:ext uri="{FF2B5EF4-FFF2-40B4-BE49-F238E27FC236}">
                <a16:creationId xmlns:a16="http://schemas.microsoft.com/office/drawing/2014/main" xmlns="" id="{A5B76AC9-FDA0-C7C3-1F67-866916820CE0}"/>
              </a:ext>
            </a:extLst>
          </p:cNvPr>
          <p:cNvSpPr/>
          <p:nvPr/>
        </p:nvSpPr>
        <p:spPr>
          <a:xfrm>
            <a:off x="3304036" y="4375384"/>
            <a:ext cx="201791" cy="21443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cs typeface="Arial"/>
            </a:endParaRPr>
          </a:p>
        </p:txBody>
      </p:sp>
      <p:sp>
        <p:nvSpPr>
          <p:cNvPr id="34" name="Rectangle 33">
            <a:extLst>
              <a:ext uri="{FF2B5EF4-FFF2-40B4-BE49-F238E27FC236}">
                <a16:creationId xmlns:a16="http://schemas.microsoft.com/office/drawing/2014/main" xmlns="" id="{E07E4623-FFE7-4722-FCD3-D364BCA8B04B}"/>
              </a:ext>
            </a:extLst>
          </p:cNvPr>
          <p:cNvSpPr/>
          <p:nvPr/>
        </p:nvSpPr>
        <p:spPr>
          <a:xfrm>
            <a:off x="3758933" y="3859476"/>
            <a:ext cx="231775" cy="2211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cs typeface="Arial"/>
            </a:endParaRPr>
          </a:p>
        </p:txBody>
      </p:sp>
      <p:sp>
        <p:nvSpPr>
          <p:cNvPr id="35" name="Rectangle 34">
            <a:extLst>
              <a:ext uri="{FF2B5EF4-FFF2-40B4-BE49-F238E27FC236}">
                <a16:creationId xmlns:a16="http://schemas.microsoft.com/office/drawing/2014/main" xmlns="" id="{850C6CCD-724B-1E51-A7E5-16B8264DD20C}"/>
              </a:ext>
            </a:extLst>
          </p:cNvPr>
          <p:cNvSpPr/>
          <p:nvPr/>
        </p:nvSpPr>
        <p:spPr>
          <a:xfrm>
            <a:off x="6686284" y="3579017"/>
            <a:ext cx="222250" cy="22754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cs typeface="Arial"/>
            </a:endParaRPr>
          </a:p>
        </p:txBody>
      </p:sp>
      <p:sp>
        <p:nvSpPr>
          <p:cNvPr id="36" name="Rectangle 35">
            <a:extLst>
              <a:ext uri="{FF2B5EF4-FFF2-40B4-BE49-F238E27FC236}">
                <a16:creationId xmlns:a16="http://schemas.microsoft.com/office/drawing/2014/main" xmlns="" id="{05E6B3A0-5B8C-1E58-877B-FF942F1D85FF}"/>
              </a:ext>
            </a:extLst>
          </p:cNvPr>
          <p:cNvSpPr/>
          <p:nvPr/>
        </p:nvSpPr>
        <p:spPr>
          <a:xfrm>
            <a:off x="3003283" y="4154750"/>
            <a:ext cx="232463" cy="21404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cs typeface="Arial"/>
            </a:endParaRPr>
          </a:p>
        </p:txBody>
      </p:sp>
      <p:sp>
        <p:nvSpPr>
          <p:cNvPr id="37" name="Rectangle 36">
            <a:extLst>
              <a:ext uri="{FF2B5EF4-FFF2-40B4-BE49-F238E27FC236}">
                <a16:creationId xmlns:a16="http://schemas.microsoft.com/office/drawing/2014/main" xmlns="" id="{AC2A3AAD-DA38-53C0-A44B-0E13B1F70D06}"/>
              </a:ext>
            </a:extLst>
          </p:cNvPr>
          <p:cNvSpPr/>
          <p:nvPr/>
        </p:nvSpPr>
        <p:spPr>
          <a:xfrm>
            <a:off x="2850883" y="3129596"/>
            <a:ext cx="234525" cy="23315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cs typeface="Arial"/>
            </a:endParaRPr>
          </a:p>
        </p:txBody>
      </p:sp>
      <p:sp>
        <p:nvSpPr>
          <p:cNvPr id="39" name="TextBox 38">
            <a:extLst>
              <a:ext uri="{FF2B5EF4-FFF2-40B4-BE49-F238E27FC236}">
                <a16:creationId xmlns:a16="http://schemas.microsoft.com/office/drawing/2014/main" xmlns="" id="{764EF0D9-7B39-2A29-5906-64287A98A321}"/>
              </a:ext>
            </a:extLst>
          </p:cNvPr>
          <p:cNvSpPr txBox="1"/>
          <p:nvPr/>
        </p:nvSpPr>
        <p:spPr>
          <a:xfrm>
            <a:off x="4781429" y="3020452"/>
            <a:ext cx="1502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t>2</a:t>
            </a:r>
          </a:p>
        </p:txBody>
      </p:sp>
      <p:sp>
        <p:nvSpPr>
          <p:cNvPr id="41" name="TextBox 40">
            <a:extLst>
              <a:ext uri="{FF2B5EF4-FFF2-40B4-BE49-F238E27FC236}">
                <a16:creationId xmlns:a16="http://schemas.microsoft.com/office/drawing/2014/main" xmlns="" id="{4F1AEBDA-2F9F-4065-43C6-EA7C8106E291}"/>
              </a:ext>
            </a:extLst>
          </p:cNvPr>
          <p:cNvSpPr txBox="1"/>
          <p:nvPr/>
        </p:nvSpPr>
        <p:spPr>
          <a:xfrm rot="60000">
            <a:off x="1365984" y="5023237"/>
            <a:ext cx="227913"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 </a:t>
            </a:r>
            <a:r>
              <a:rPr lang="en-US" sz="1200" b="1" dirty="0"/>
              <a:t>4</a:t>
            </a:r>
          </a:p>
        </p:txBody>
      </p:sp>
      <p:sp>
        <p:nvSpPr>
          <p:cNvPr id="2" name="TextBox 1">
            <a:extLst>
              <a:ext uri="{FF2B5EF4-FFF2-40B4-BE49-F238E27FC236}">
                <a16:creationId xmlns:a16="http://schemas.microsoft.com/office/drawing/2014/main" xmlns="" id="{39B102D2-E6C6-6FAB-A53D-BEC4042EBB85}"/>
              </a:ext>
            </a:extLst>
          </p:cNvPr>
          <p:cNvSpPr txBox="1"/>
          <p:nvPr/>
        </p:nvSpPr>
        <p:spPr>
          <a:xfrm>
            <a:off x="2109946" y="4960431"/>
            <a:ext cx="29527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t>1</a:t>
            </a:r>
          </a:p>
        </p:txBody>
      </p:sp>
      <p:sp>
        <p:nvSpPr>
          <p:cNvPr id="3" name="TextBox 2">
            <a:extLst>
              <a:ext uri="{FF2B5EF4-FFF2-40B4-BE49-F238E27FC236}">
                <a16:creationId xmlns:a16="http://schemas.microsoft.com/office/drawing/2014/main" xmlns="" id="{4F760389-5273-E735-DF09-F1470AA4FA99}"/>
              </a:ext>
            </a:extLst>
          </p:cNvPr>
          <p:cNvSpPr txBox="1"/>
          <p:nvPr/>
        </p:nvSpPr>
        <p:spPr>
          <a:xfrm>
            <a:off x="2042207" y="2029114"/>
            <a:ext cx="21801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t>7</a:t>
            </a:r>
          </a:p>
        </p:txBody>
      </p:sp>
      <p:sp>
        <p:nvSpPr>
          <p:cNvPr id="6" name="TextBox 5">
            <a:extLst>
              <a:ext uri="{FF2B5EF4-FFF2-40B4-BE49-F238E27FC236}">
                <a16:creationId xmlns:a16="http://schemas.microsoft.com/office/drawing/2014/main" xmlns="" id="{1D619F1F-837B-A3D4-EED1-D56F10AD8556}"/>
              </a:ext>
            </a:extLst>
          </p:cNvPr>
          <p:cNvSpPr txBox="1"/>
          <p:nvPr/>
        </p:nvSpPr>
        <p:spPr>
          <a:xfrm>
            <a:off x="4095539" y="2316368"/>
            <a:ext cx="4296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t>9</a:t>
            </a:r>
          </a:p>
        </p:txBody>
      </p:sp>
      <p:sp>
        <p:nvSpPr>
          <p:cNvPr id="8" name="TextBox 7">
            <a:extLst>
              <a:ext uri="{FF2B5EF4-FFF2-40B4-BE49-F238E27FC236}">
                <a16:creationId xmlns:a16="http://schemas.microsoft.com/office/drawing/2014/main" xmlns="" id="{53AF0A58-89D6-5896-CBD9-89B85FD92575}"/>
              </a:ext>
            </a:extLst>
          </p:cNvPr>
          <p:cNvSpPr txBox="1"/>
          <p:nvPr/>
        </p:nvSpPr>
        <p:spPr>
          <a:xfrm>
            <a:off x="5230080" y="1963822"/>
            <a:ext cx="3979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t>11</a:t>
            </a:r>
          </a:p>
        </p:txBody>
      </p:sp>
      <p:sp>
        <p:nvSpPr>
          <p:cNvPr id="9" name="TextBox 8">
            <a:extLst>
              <a:ext uri="{FF2B5EF4-FFF2-40B4-BE49-F238E27FC236}">
                <a16:creationId xmlns:a16="http://schemas.microsoft.com/office/drawing/2014/main" xmlns="" id="{205399DD-4BEE-3655-1527-8CF486F4C160}"/>
              </a:ext>
            </a:extLst>
          </p:cNvPr>
          <p:cNvSpPr txBox="1"/>
          <p:nvPr/>
        </p:nvSpPr>
        <p:spPr>
          <a:xfrm>
            <a:off x="2805747" y="3129093"/>
            <a:ext cx="40406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14</a:t>
            </a:r>
          </a:p>
        </p:txBody>
      </p:sp>
      <p:sp>
        <p:nvSpPr>
          <p:cNvPr id="10" name="TextBox 9">
            <a:extLst>
              <a:ext uri="{FF2B5EF4-FFF2-40B4-BE49-F238E27FC236}">
                <a16:creationId xmlns:a16="http://schemas.microsoft.com/office/drawing/2014/main" xmlns="" id="{8B741BC8-C09B-6D50-9A58-0D78BE17E1B8}"/>
              </a:ext>
            </a:extLst>
          </p:cNvPr>
          <p:cNvSpPr txBox="1"/>
          <p:nvPr/>
        </p:nvSpPr>
        <p:spPr>
          <a:xfrm>
            <a:off x="2944016" y="4145912"/>
            <a:ext cx="36618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t>13</a:t>
            </a:r>
          </a:p>
        </p:txBody>
      </p:sp>
      <p:sp>
        <p:nvSpPr>
          <p:cNvPr id="11" name="TextBox 10">
            <a:extLst>
              <a:ext uri="{FF2B5EF4-FFF2-40B4-BE49-F238E27FC236}">
                <a16:creationId xmlns:a16="http://schemas.microsoft.com/office/drawing/2014/main" xmlns="" id="{4DFB1934-B887-E500-B8E6-2CF0E362CCA6}"/>
              </a:ext>
            </a:extLst>
          </p:cNvPr>
          <p:cNvSpPr txBox="1"/>
          <p:nvPr/>
        </p:nvSpPr>
        <p:spPr>
          <a:xfrm>
            <a:off x="3262763" y="4348074"/>
            <a:ext cx="20812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t>5</a:t>
            </a:r>
          </a:p>
        </p:txBody>
      </p:sp>
      <p:sp>
        <p:nvSpPr>
          <p:cNvPr id="12" name="TextBox 11">
            <a:extLst>
              <a:ext uri="{FF2B5EF4-FFF2-40B4-BE49-F238E27FC236}">
                <a16:creationId xmlns:a16="http://schemas.microsoft.com/office/drawing/2014/main" xmlns="" id="{26A941C1-7D58-83E9-6503-D273360F6A89}"/>
              </a:ext>
            </a:extLst>
          </p:cNvPr>
          <p:cNvSpPr txBox="1"/>
          <p:nvPr/>
        </p:nvSpPr>
        <p:spPr>
          <a:xfrm>
            <a:off x="3714540" y="4272223"/>
            <a:ext cx="3767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t>15</a:t>
            </a:r>
          </a:p>
        </p:txBody>
      </p:sp>
      <p:sp>
        <p:nvSpPr>
          <p:cNvPr id="13" name="TextBox 12">
            <a:extLst>
              <a:ext uri="{FF2B5EF4-FFF2-40B4-BE49-F238E27FC236}">
                <a16:creationId xmlns:a16="http://schemas.microsoft.com/office/drawing/2014/main" xmlns="" id="{EC5B96A6-6750-A447-38C8-0F322C6E3DDC}"/>
              </a:ext>
            </a:extLst>
          </p:cNvPr>
          <p:cNvSpPr txBox="1"/>
          <p:nvPr/>
        </p:nvSpPr>
        <p:spPr>
          <a:xfrm>
            <a:off x="3684851" y="3829785"/>
            <a:ext cx="408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t>10</a:t>
            </a:r>
          </a:p>
        </p:txBody>
      </p:sp>
      <p:sp>
        <p:nvSpPr>
          <p:cNvPr id="14" name="TextBox 13">
            <a:extLst>
              <a:ext uri="{FF2B5EF4-FFF2-40B4-BE49-F238E27FC236}">
                <a16:creationId xmlns:a16="http://schemas.microsoft.com/office/drawing/2014/main" xmlns="" id="{ECBEA7A3-A558-FDCB-AF31-3A69BC20029F}"/>
              </a:ext>
            </a:extLst>
          </p:cNvPr>
          <p:cNvSpPr txBox="1"/>
          <p:nvPr/>
        </p:nvSpPr>
        <p:spPr>
          <a:xfrm>
            <a:off x="6616435" y="3582079"/>
            <a:ext cx="3661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t>12</a:t>
            </a:r>
          </a:p>
        </p:txBody>
      </p:sp>
      <p:sp>
        <p:nvSpPr>
          <p:cNvPr id="15" name="TextBox 14">
            <a:extLst>
              <a:ext uri="{FF2B5EF4-FFF2-40B4-BE49-F238E27FC236}">
                <a16:creationId xmlns:a16="http://schemas.microsoft.com/office/drawing/2014/main" xmlns="" id="{CFB74A01-1AD1-86DB-9683-669187D79475}"/>
              </a:ext>
            </a:extLst>
          </p:cNvPr>
          <p:cNvSpPr txBox="1"/>
          <p:nvPr/>
        </p:nvSpPr>
        <p:spPr>
          <a:xfrm>
            <a:off x="4700721" y="748233"/>
            <a:ext cx="21801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t>8</a:t>
            </a:r>
          </a:p>
        </p:txBody>
      </p:sp>
      <p:sp>
        <p:nvSpPr>
          <p:cNvPr id="19" name="Rectangle 18">
            <a:extLst>
              <a:ext uri="{FF2B5EF4-FFF2-40B4-BE49-F238E27FC236}">
                <a16:creationId xmlns:a16="http://schemas.microsoft.com/office/drawing/2014/main" xmlns="" id="{69203109-5A26-9D6B-3CF2-6390EDE09210}"/>
              </a:ext>
            </a:extLst>
          </p:cNvPr>
          <p:cNvSpPr/>
          <p:nvPr/>
        </p:nvSpPr>
        <p:spPr>
          <a:xfrm>
            <a:off x="6728616" y="2033849"/>
            <a:ext cx="222250" cy="22754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cs typeface="Arial"/>
            </a:endParaRPr>
          </a:p>
        </p:txBody>
      </p:sp>
      <p:sp>
        <p:nvSpPr>
          <p:cNvPr id="16" name="TextBox 15">
            <a:extLst>
              <a:ext uri="{FF2B5EF4-FFF2-40B4-BE49-F238E27FC236}">
                <a16:creationId xmlns:a16="http://schemas.microsoft.com/office/drawing/2014/main" xmlns="" id="{0A1DB4DD-712D-187F-6DD8-9751FADB4F66}"/>
              </a:ext>
            </a:extLst>
          </p:cNvPr>
          <p:cNvSpPr txBox="1"/>
          <p:nvPr/>
        </p:nvSpPr>
        <p:spPr>
          <a:xfrm>
            <a:off x="6719251" y="2016728"/>
            <a:ext cx="37525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t>6</a:t>
            </a:r>
            <a:endParaRPr lang="en-US" b="1" dirty="0"/>
          </a:p>
        </p:txBody>
      </p:sp>
      <p:sp>
        <p:nvSpPr>
          <p:cNvPr id="18" name="Rectangle 17">
            <a:extLst>
              <a:ext uri="{FF2B5EF4-FFF2-40B4-BE49-F238E27FC236}">
                <a16:creationId xmlns:a16="http://schemas.microsoft.com/office/drawing/2014/main" xmlns="" id="{E0780051-4521-2D7C-6197-22FDDDF01446}"/>
              </a:ext>
            </a:extLst>
          </p:cNvPr>
          <p:cNvSpPr/>
          <p:nvPr/>
        </p:nvSpPr>
        <p:spPr>
          <a:xfrm rot="-60000">
            <a:off x="4931260" y="2102308"/>
            <a:ext cx="242359" cy="22119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cs typeface="Arial"/>
            </a:endParaRPr>
          </a:p>
        </p:txBody>
      </p:sp>
      <p:sp>
        <p:nvSpPr>
          <p:cNvPr id="17" name="TextBox 16">
            <a:extLst>
              <a:ext uri="{FF2B5EF4-FFF2-40B4-BE49-F238E27FC236}">
                <a16:creationId xmlns:a16="http://schemas.microsoft.com/office/drawing/2014/main" xmlns="" id="{585A6B0D-15D0-13B8-B9E6-C2BF10FB87E7}"/>
              </a:ext>
            </a:extLst>
          </p:cNvPr>
          <p:cNvSpPr txBox="1"/>
          <p:nvPr/>
        </p:nvSpPr>
        <p:spPr>
          <a:xfrm>
            <a:off x="4871279" y="2103488"/>
            <a:ext cx="3979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t>16</a:t>
            </a:r>
          </a:p>
        </p:txBody>
      </p:sp>
      <p:sp>
        <p:nvSpPr>
          <p:cNvPr id="23" name="Rectangle 22">
            <a:extLst>
              <a:ext uri="{FF2B5EF4-FFF2-40B4-BE49-F238E27FC236}">
                <a16:creationId xmlns:a16="http://schemas.microsoft.com/office/drawing/2014/main" xmlns="" id="{8319145D-4EB8-6E40-5C0D-070CAB2C82FE}"/>
              </a:ext>
            </a:extLst>
          </p:cNvPr>
          <p:cNvSpPr/>
          <p:nvPr/>
        </p:nvSpPr>
        <p:spPr>
          <a:xfrm>
            <a:off x="4195130" y="3598555"/>
            <a:ext cx="222250" cy="22754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cs typeface="Arial"/>
            </a:endParaRPr>
          </a:p>
        </p:txBody>
      </p:sp>
      <p:sp>
        <p:nvSpPr>
          <p:cNvPr id="20" name="TextBox 19">
            <a:extLst>
              <a:ext uri="{FF2B5EF4-FFF2-40B4-BE49-F238E27FC236}">
                <a16:creationId xmlns:a16="http://schemas.microsoft.com/office/drawing/2014/main" xmlns="" id="{2778014C-2E68-1EE5-08F5-BBAF8112751C}"/>
              </a:ext>
            </a:extLst>
          </p:cNvPr>
          <p:cNvSpPr txBox="1"/>
          <p:nvPr/>
        </p:nvSpPr>
        <p:spPr>
          <a:xfrm>
            <a:off x="4115511" y="3582079"/>
            <a:ext cx="3661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t>18</a:t>
            </a:r>
          </a:p>
        </p:txBody>
      </p:sp>
      <p:sp>
        <p:nvSpPr>
          <p:cNvPr id="25" name="TextBox 24">
            <a:extLst>
              <a:ext uri="{FF2B5EF4-FFF2-40B4-BE49-F238E27FC236}">
                <a16:creationId xmlns:a16="http://schemas.microsoft.com/office/drawing/2014/main" xmlns="" id="{CFA73C4B-9BDB-AC3D-79B2-0A377AE3F227}"/>
              </a:ext>
            </a:extLst>
          </p:cNvPr>
          <p:cNvSpPr txBox="1"/>
          <p:nvPr/>
        </p:nvSpPr>
        <p:spPr>
          <a:xfrm>
            <a:off x="4735995" y="1800443"/>
            <a:ext cx="2032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t>3</a:t>
            </a:r>
          </a:p>
        </p:txBody>
      </p:sp>
      <p:sp>
        <p:nvSpPr>
          <p:cNvPr id="31" name="Rectangle 30">
            <a:extLst>
              <a:ext uri="{FF2B5EF4-FFF2-40B4-BE49-F238E27FC236}">
                <a16:creationId xmlns:a16="http://schemas.microsoft.com/office/drawing/2014/main" xmlns="" id="{AFF1C4AC-DD6F-010C-59E8-412408198A86}"/>
              </a:ext>
            </a:extLst>
          </p:cNvPr>
          <p:cNvSpPr/>
          <p:nvPr/>
        </p:nvSpPr>
        <p:spPr>
          <a:xfrm>
            <a:off x="4987809" y="1794666"/>
            <a:ext cx="236998" cy="23315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cs typeface="Arial"/>
            </a:endParaRPr>
          </a:p>
        </p:txBody>
      </p:sp>
      <p:sp>
        <p:nvSpPr>
          <p:cNvPr id="40" name="TextBox 39">
            <a:extLst>
              <a:ext uri="{FF2B5EF4-FFF2-40B4-BE49-F238E27FC236}">
                <a16:creationId xmlns:a16="http://schemas.microsoft.com/office/drawing/2014/main" xmlns="" id="{EBD9596A-7922-C89A-0514-2BEFDEC067D1}"/>
              </a:ext>
            </a:extLst>
          </p:cNvPr>
          <p:cNvSpPr txBox="1"/>
          <p:nvPr/>
        </p:nvSpPr>
        <p:spPr>
          <a:xfrm>
            <a:off x="4941614" y="1800445"/>
            <a:ext cx="4451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dirty="0"/>
              <a:t>17</a:t>
            </a:r>
          </a:p>
        </p:txBody>
      </p:sp>
    </p:spTree>
    <p:extLst>
      <p:ext uri="{BB962C8B-B14F-4D97-AF65-F5344CB8AC3E}">
        <p14:creationId xmlns:p14="http://schemas.microsoft.com/office/powerpoint/2010/main" val="1137754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7"/>
          <p:cNvSpPr txBox="1">
            <a:spLocks noGrp="1"/>
          </p:cNvSpPr>
          <p:nvPr>
            <p:ph type="title"/>
          </p:nvPr>
        </p:nvSpPr>
        <p:spPr>
          <a:xfrm>
            <a:off x="1497330" y="1048116"/>
            <a:ext cx="8119215" cy="659555"/>
          </a:xfrm>
          <a:prstGeom prst="rect">
            <a:avLst/>
          </a:prstGeom>
          <a:noFill/>
          <a:ln>
            <a:noFill/>
          </a:ln>
        </p:spPr>
        <p:txBody>
          <a:bodyPr spcFirstLastPara="1" wrap="square" lIns="91425" tIns="45700" rIns="91425" bIns="45700" anchor="b" anchorCtr="0">
            <a:normAutofit/>
          </a:bodyPr>
          <a:lstStyle/>
          <a:p>
            <a:pPr>
              <a:buClr>
                <a:srgbClr val="61366E"/>
              </a:buClr>
            </a:pPr>
            <a:r>
              <a:rPr lang="en-US" b="1" dirty="0">
                <a:solidFill>
                  <a:srgbClr val="61366E"/>
                </a:solidFill>
              </a:rPr>
              <a:t>The Partners</a:t>
            </a:r>
            <a:endParaRPr dirty="0"/>
          </a:p>
        </p:txBody>
      </p:sp>
      <p:cxnSp>
        <p:nvCxnSpPr>
          <p:cNvPr id="155" name="Google Shape;155;p7"/>
          <p:cNvCxnSpPr/>
          <p:nvPr/>
        </p:nvCxnSpPr>
        <p:spPr>
          <a:xfrm flipV="1">
            <a:off x="1603470" y="1768136"/>
            <a:ext cx="8378730" cy="19370"/>
          </a:xfrm>
          <a:prstGeom prst="straightConnector1">
            <a:avLst/>
          </a:prstGeom>
          <a:noFill/>
          <a:ln w="60325" cap="rnd" cmpd="sng">
            <a:solidFill>
              <a:srgbClr val="D6515C"/>
            </a:solidFill>
            <a:prstDash val="solid"/>
            <a:miter lim="800000"/>
            <a:headEnd type="none" w="sm" len="sm"/>
            <a:tailEnd type="none" w="sm" len="sm"/>
          </a:ln>
        </p:spPr>
      </p:cxnSp>
      <p:pic>
        <p:nvPicPr>
          <p:cNvPr id="156" name="Google Shape;156;p7"/>
          <p:cNvPicPr preferRelativeResize="0"/>
          <p:nvPr/>
        </p:nvPicPr>
        <p:blipFill rotWithShape="1">
          <a:blip r:embed="rId3">
            <a:alphaModFix/>
          </a:blip>
          <a:srcRect/>
          <a:stretch/>
        </p:blipFill>
        <p:spPr>
          <a:xfrm>
            <a:off x="0" y="-26969"/>
            <a:ext cx="12192001" cy="598475"/>
          </a:xfrm>
          <a:prstGeom prst="rect">
            <a:avLst/>
          </a:prstGeom>
          <a:noFill/>
          <a:ln>
            <a:noFill/>
          </a:ln>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dirty="0"/>
          </a:p>
        </p:txBody>
      </p:sp>
      <p:pic>
        <p:nvPicPr>
          <p:cNvPr id="6" name="Picture 5">
            <a:extLst>
              <a:ext uri="{FF2B5EF4-FFF2-40B4-BE49-F238E27FC236}">
                <a16:creationId xmlns:a16="http://schemas.microsoft.com/office/drawing/2014/main" xmlns="" id="{76DA8E07-6F5E-2E6C-3C9B-200CA542E12F}"/>
              </a:ext>
            </a:extLst>
          </p:cNvPr>
          <p:cNvPicPr>
            <a:picLocks noChangeAspect="1"/>
          </p:cNvPicPr>
          <p:nvPr/>
        </p:nvPicPr>
        <p:blipFill>
          <a:blip r:embed="rId4"/>
          <a:stretch>
            <a:fillRect/>
          </a:stretch>
        </p:blipFill>
        <p:spPr>
          <a:xfrm>
            <a:off x="1963947" y="5680297"/>
            <a:ext cx="7645879" cy="1248347"/>
          </a:xfrm>
          <a:prstGeom prst="rect">
            <a:avLst/>
          </a:prstGeom>
        </p:spPr>
      </p:pic>
      <p:sp>
        <p:nvSpPr>
          <p:cNvPr id="7" name="TextBox 6">
            <a:extLst>
              <a:ext uri="{FF2B5EF4-FFF2-40B4-BE49-F238E27FC236}">
                <a16:creationId xmlns:a16="http://schemas.microsoft.com/office/drawing/2014/main" xmlns="" id="{282DF109-11BF-ECF3-13E4-0C2CFD85ADBB}"/>
              </a:ext>
            </a:extLst>
          </p:cNvPr>
          <p:cNvSpPr txBox="1"/>
          <p:nvPr/>
        </p:nvSpPr>
        <p:spPr>
          <a:xfrm>
            <a:off x="1603470" y="1963807"/>
            <a:ext cx="8963869"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Char char="•"/>
            </a:pPr>
            <a:r>
              <a:rPr lang="en-US" sz="2000" dirty="0">
                <a:latin typeface="Calibri"/>
                <a:cs typeface="Calibri"/>
              </a:rPr>
              <a:t>Head Start/Early Head Start programs</a:t>
            </a:r>
          </a:p>
          <a:p>
            <a:pPr marL="342900" indent="-342900">
              <a:lnSpc>
                <a:spcPct val="150000"/>
              </a:lnSpc>
              <a:buChar char="•"/>
            </a:pPr>
            <a:r>
              <a:rPr lang="en-US" sz="2000" dirty="0">
                <a:latin typeface="Calibri"/>
                <a:cs typeface="Calibri"/>
                <a:hlinkClick r:id="rId5"/>
              </a:rPr>
              <a:t>Connecticut Department of Housing</a:t>
            </a:r>
            <a:endParaRPr lang="en-US" dirty="0"/>
          </a:p>
          <a:p>
            <a:pPr marL="342900" indent="-342900">
              <a:lnSpc>
                <a:spcPct val="150000"/>
              </a:lnSpc>
              <a:buChar char="•"/>
            </a:pPr>
            <a:r>
              <a:rPr lang="en-US" sz="2000" dirty="0">
                <a:latin typeface="Calibri"/>
                <a:cs typeface="Calibri"/>
                <a:hlinkClick r:id="rId5"/>
              </a:rPr>
              <a:t>Connecticut Office of Early Childhood</a:t>
            </a:r>
          </a:p>
          <a:p>
            <a:pPr marL="342900" indent="-342900">
              <a:lnSpc>
                <a:spcPct val="150000"/>
              </a:lnSpc>
              <a:buChar char="•"/>
            </a:pPr>
            <a:r>
              <a:rPr lang="en-US" sz="2000" dirty="0">
                <a:latin typeface="Calibri"/>
                <a:cs typeface="Calibri"/>
                <a:hlinkClick r:id="rId5"/>
              </a:rPr>
              <a:t>Connecticut Head Start State Collaboration Office</a:t>
            </a:r>
          </a:p>
          <a:p>
            <a:pPr marL="342900" indent="-342900">
              <a:lnSpc>
                <a:spcPct val="150000"/>
              </a:lnSpc>
              <a:buChar char="•"/>
            </a:pPr>
            <a:r>
              <a:rPr lang="en-US" sz="2000" dirty="0">
                <a:latin typeface="Calibri"/>
                <a:cs typeface="Calibri"/>
                <a:hlinkClick r:id="rId5"/>
              </a:rPr>
              <a:t>Connecticut State Department of Education</a:t>
            </a:r>
          </a:p>
          <a:p>
            <a:pPr marL="342900" indent="-342900">
              <a:lnSpc>
                <a:spcPct val="150000"/>
              </a:lnSpc>
              <a:buChar char="•"/>
            </a:pPr>
            <a:r>
              <a:rPr lang="en-US" sz="2000" dirty="0">
                <a:latin typeface="Calibri"/>
                <a:cs typeface="Calibri"/>
                <a:hlinkClick r:id="rId5"/>
              </a:rPr>
              <a:t>Connecticut Head Start Association</a:t>
            </a:r>
          </a:p>
          <a:p>
            <a:pPr marL="342900" indent="-342900">
              <a:lnSpc>
                <a:spcPct val="150000"/>
              </a:lnSpc>
              <a:buChar char="•"/>
            </a:pPr>
            <a:r>
              <a:rPr lang="en-US" sz="2000" dirty="0">
                <a:latin typeface="Calibri"/>
                <a:cs typeface="Calibri"/>
                <a:hlinkClick r:id="rId5"/>
              </a:rPr>
              <a:t>National Center for Housing and Child Welfare</a:t>
            </a:r>
          </a:p>
          <a:p>
            <a:pPr marL="342900" lvl="3" indent="-342900">
              <a:lnSpc>
                <a:spcPct val="150000"/>
              </a:lnSpc>
              <a:buChar char="•"/>
            </a:pPr>
            <a:endParaRPr lang="en-US" sz="2000" dirty="0">
              <a:latin typeface="Calibri"/>
              <a:cs typeface="Calibri"/>
            </a:endParaRPr>
          </a:p>
          <a:p>
            <a:pPr marL="342900" lvl="2" indent="-342900">
              <a:buChar char="•"/>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855603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7"/>
          <p:cNvSpPr txBox="1">
            <a:spLocks noGrp="1"/>
          </p:cNvSpPr>
          <p:nvPr>
            <p:ph type="title"/>
          </p:nvPr>
        </p:nvSpPr>
        <p:spPr>
          <a:xfrm>
            <a:off x="1497330" y="1048116"/>
            <a:ext cx="8119215" cy="659555"/>
          </a:xfrm>
          <a:prstGeom prst="rect">
            <a:avLst/>
          </a:prstGeom>
          <a:noFill/>
          <a:ln>
            <a:noFill/>
          </a:ln>
        </p:spPr>
        <p:txBody>
          <a:bodyPr spcFirstLastPara="1" wrap="square" lIns="91425" tIns="45700" rIns="91425" bIns="45700" anchor="b" anchorCtr="0">
            <a:normAutofit/>
          </a:bodyPr>
          <a:lstStyle/>
          <a:p>
            <a:pPr>
              <a:buClr>
                <a:srgbClr val="61366E"/>
              </a:buClr>
            </a:pPr>
            <a:r>
              <a:rPr lang="en-US" b="1" dirty="0">
                <a:solidFill>
                  <a:srgbClr val="61366E"/>
                </a:solidFill>
              </a:rPr>
              <a:t> The Impact </a:t>
            </a:r>
            <a:endParaRPr dirty="0"/>
          </a:p>
        </p:txBody>
      </p:sp>
      <p:cxnSp>
        <p:nvCxnSpPr>
          <p:cNvPr id="155" name="Google Shape;155;p7"/>
          <p:cNvCxnSpPr/>
          <p:nvPr/>
        </p:nvCxnSpPr>
        <p:spPr>
          <a:xfrm flipV="1">
            <a:off x="1603470" y="1768136"/>
            <a:ext cx="8378730" cy="19370"/>
          </a:xfrm>
          <a:prstGeom prst="straightConnector1">
            <a:avLst/>
          </a:prstGeom>
          <a:noFill/>
          <a:ln w="60325" cap="rnd" cmpd="sng">
            <a:solidFill>
              <a:srgbClr val="D6515C"/>
            </a:solidFill>
            <a:prstDash val="solid"/>
            <a:miter lim="800000"/>
            <a:headEnd type="none" w="sm" len="sm"/>
            <a:tailEnd type="none" w="sm" len="sm"/>
          </a:ln>
        </p:spPr>
      </p:cxnSp>
      <p:pic>
        <p:nvPicPr>
          <p:cNvPr id="156" name="Google Shape;156;p7"/>
          <p:cNvPicPr preferRelativeResize="0"/>
          <p:nvPr/>
        </p:nvPicPr>
        <p:blipFill rotWithShape="1">
          <a:blip r:embed="rId3">
            <a:alphaModFix/>
          </a:blip>
          <a:srcRect/>
          <a:stretch/>
        </p:blipFill>
        <p:spPr>
          <a:xfrm>
            <a:off x="0" y="-26969"/>
            <a:ext cx="12192001" cy="598475"/>
          </a:xfrm>
          <a:prstGeom prst="rect">
            <a:avLst/>
          </a:prstGeom>
          <a:noFill/>
          <a:ln>
            <a:noFill/>
          </a:ln>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dirty="0"/>
          </a:p>
        </p:txBody>
      </p:sp>
      <p:pic>
        <p:nvPicPr>
          <p:cNvPr id="6" name="Picture 5">
            <a:extLst>
              <a:ext uri="{FF2B5EF4-FFF2-40B4-BE49-F238E27FC236}">
                <a16:creationId xmlns:a16="http://schemas.microsoft.com/office/drawing/2014/main" xmlns="" id="{76DA8E07-6F5E-2E6C-3C9B-200CA542E12F}"/>
              </a:ext>
            </a:extLst>
          </p:cNvPr>
          <p:cNvPicPr>
            <a:picLocks noChangeAspect="1"/>
          </p:cNvPicPr>
          <p:nvPr/>
        </p:nvPicPr>
        <p:blipFill>
          <a:blip r:embed="rId4"/>
          <a:stretch>
            <a:fillRect/>
          </a:stretch>
        </p:blipFill>
        <p:spPr>
          <a:xfrm>
            <a:off x="1963947" y="5680297"/>
            <a:ext cx="7645879" cy="1248347"/>
          </a:xfrm>
          <a:prstGeom prst="rect">
            <a:avLst/>
          </a:prstGeom>
        </p:spPr>
      </p:pic>
      <p:graphicFrame>
        <p:nvGraphicFramePr>
          <p:cNvPr id="2" name="Table 1">
            <a:extLst>
              <a:ext uri="{FF2B5EF4-FFF2-40B4-BE49-F238E27FC236}">
                <a16:creationId xmlns:a16="http://schemas.microsoft.com/office/drawing/2014/main" xmlns="" id="{3C073DBC-531B-B91D-F8F6-60B4A3CF02F5}"/>
              </a:ext>
            </a:extLst>
          </p:cNvPr>
          <p:cNvGraphicFramePr>
            <a:graphicFrameLocks noGrp="1"/>
          </p:cNvGraphicFramePr>
          <p:nvPr>
            <p:extLst>
              <p:ext uri="{D42A27DB-BD31-4B8C-83A1-F6EECF244321}">
                <p14:modId xmlns:p14="http://schemas.microsoft.com/office/powerpoint/2010/main" val="4079574854"/>
              </p:ext>
            </p:extLst>
          </p:nvPr>
        </p:nvGraphicFramePr>
        <p:xfrm>
          <a:off x="1710229" y="2184039"/>
          <a:ext cx="8168640" cy="1645920"/>
        </p:xfrm>
        <a:graphic>
          <a:graphicData uri="http://schemas.openxmlformats.org/drawingml/2006/table">
            <a:tbl>
              <a:tblPr firstRow="1" bandRow="1">
                <a:tableStyleId>{5C22544A-7EE6-4342-B048-85BDC9FD1C3A}</a:tableStyleId>
              </a:tblPr>
              <a:tblGrid>
                <a:gridCol w="4084320">
                  <a:extLst>
                    <a:ext uri="{9D8B030D-6E8A-4147-A177-3AD203B41FA5}">
                      <a16:colId xmlns:a16="http://schemas.microsoft.com/office/drawing/2014/main" xmlns="" val="548639917"/>
                    </a:ext>
                  </a:extLst>
                </a:gridCol>
                <a:gridCol w="4084320">
                  <a:extLst>
                    <a:ext uri="{9D8B030D-6E8A-4147-A177-3AD203B41FA5}">
                      <a16:colId xmlns:a16="http://schemas.microsoft.com/office/drawing/2014/main" xmlns="" val="2357817680"/>
                    </a:ext>
                  </a:extLst>
                </a:gridCol>
              </a:tblGrid>
              <a:tr h="370840">
                <a:tc>
                  <a:txBody>
                    <a:bodyPr/>
                    <a:lstStyle/>
                    <a:p>
                      <a:pPr algn="ctr"/>
                      <a:r>
                        <a:rPr lang="en-US" sz="2000" dirty="0">
                          <a:solidFill>
                            <a:schemeClr val="tx1"/>
                          </a:solidFill>
                        </a:rPr>
                        <a:t>Children Housed </a:t>
                      </a:r>
                    </a:p>
                  </a:txBody>
                  <a:tcPr>
                    <a:solidFill>
                      <a:srgbClr val="78C6DE"/>
                    </a:solidFill>
                  </a:tcPr>
                </a:tc>
                <a:tc>
                  <a:txBody>
                    <a:bodyPr/>
                    <a:lstStyle/>
                    <a:p>
                      <a:pPr algn="ctr"/>
                      <a:r>
                        <a:rPr lang="en-US" sz="2000" dirty="0">
                          <a:solidFill>
                            <a:schemeClr val="tx1"/>
                          </a:solidFill>
                        </a:rPr>
                        <a:t>Families Housed </a:t>
                      </a:r>
                    </a:p>
                  </a:txBody>
                  <a:tcPr>
                    <a:solidFill>
                      <a:srgbClr val="78C6DE"/>
                    </a:solidFill>
                  </a:tcPr>
                </a:tc>
                <a:extLst>
                  <a:ext uri="{0D108BD9-81ED-4DB2-BD59-A6C34878D82A}">
                    <a16:rowId xmlns:a16="http://schemas.microsoft.com/office/drawing/2014/main" xmlns="" val="310892505"/>
                  </a:ext>
                </a:extLst>
              </a:tr>
              <a:tr h="370839">
                <a:tc>
                  <a:txBody>
                    <a:bodyPr/>
                    <a:lstStyle/>
                    <a:p>
                      <a:pPr marR="0" lvl="0" algn="ctr">
                        <a:spcBef>
                          <a:spcPts val="0"/>
                        </a:spcBef>
                        <a:spcAft>
                          <a:spcPts val="0"/>
                        </a:spcAft>
                        <a:buNone/>
                      </a:pPr>
                      <a:r>
                        <a:rPr lang="en-US" sz="3600" b="1" i="0" u="none" strike="noStrike" noProof="0" dirty="0">
                          <a:solidFill>
                            <a:schemeClr val="dk1"/>
                          </a:solidFill>
                          <a:latin typeface="Calibri"/>
                        </a:rPr>
                        <a:t>151</a:t>
                      </a:r>
                      <a:endParaRPr lang="en-US" sz="3600" b="1" i="0" u="none" strike="noStrike" noProof="0" dirty="0">
                        <a:solidFill>
                          <a:srgbClr val="000000"/>
                        </a:solidFill>
                        <a:latin typeface="Calibri"/>
                      </a:endParaRPr>
                    </a:p>
                    <a:p>
                      <a:pPr marL="283210" marR="0" lvl="0" indent="-283210" algn="ctr">
                        <a:spcBef>
                          <a:spcPts val="0"/>
                        </a:spcBef>
                        <a:spcAft>
                          <a:spcPts val="0"/>
                        </a:spcAft>
                        <a:buNone/>
                      </a:pPr>
                      <a:r>
                        <a:rPr lang="en-US" sz="2000" b="1" i="0" u="none" strike="noStrike" noProof="0" dirty="0">
                          <a:solidFill>
                            <a:schemeClr val="dk1"/>
                          </a:solidFill>
                          <a:latin typeface="Calibri"/>
                        </a:rPr>
                        <a:t>104 </a:t>
                      </a:r>
                      <a:r>
                        <a:rPr lang="en-US" sz="2000" b="0" i="0" u="none" strike="noStrike" noProof="0" dirty="0">
                          <a:solidFill>
                            <a:schemeClr val="dk1"/>
                          </a:solidFill>
                          <a:latin typeface="Calibri"/>
                        </a:rPr>
                        <a:t>Early Head Start/Head Start</a:t>
                      </a:r>
                      <a:endParaRPr lang="en-US" sz="2000" b="0" i="0" u="none" strike="noStrike" noProof="0" dirty="0">
                        <a:solidFill>
                          <a:srgbClr val="000000"/>
                        </a:solidFill>
                        <a:latin typeface="Calibri"/>
                      </a:endParaRPr>
                    </a:p>
                    <a:p>
                      <a:pPr marL="283210" marR="0" lvl="0" indent="-283210" algn="ctr">
                        <a:spcBef>
                          <a:spcPts val="0"/>
                        </a:spcBef>
                        <a:spcAft>
                          <a:spcPts val="0"/>
                        </a:spcAft>
                        <a:buNone/>
                      </a:pPr>
                      <a:r>
                        <a:rPr lang="en-US" sz="2000" b="1" i="0" u="none" strike="noStrike" noProof="0" dirty="0">
                          <a:solidFill>
                            <a:schemeClr val="dk1"/>
                          </a:solidFill>
                          <a:latin typeface="Calibri"/>
                        </a:rPr>
                        <a:t>47 </a:t>
                      </a:r>
                      <a:r>
                        <a:rPr lang="en-US" sz="2000" b="0" i="0" u="none" strike="noStrike" noProof="0" dirty="0">
                          <a:solidFill>
                            <a:schemeClr val="dk1"/>
                          </a:solidFill>
                          <a:latin typeface="Calibri"/>
                        </a:rPr>
                        <a:t>School-Age</a:t>
                      </a:r>
                      <a:endParaRPr lang="en-US" sz="2000" dirty="0"/>
                    </a:p>
                  </a:txBody>
                  <a:tcPr>
                    <a:solidFill>
                      <a:schemeClr val="bg2">
                        <a:lumMod val="20000"/>
                        <a:lumOff val="80000"/>
                      </a:schemeClr>
                    </a:solidFill>
                  </a:tcPr>
                </a:tc>
                <a:tc>
                  <a:txBody>
                    <a:bodyPr/>
                    <a:lstStyle/>
                    <a:p>
                      <a:pPr lvl="0" algn="ctr">
                        <a:buNone/>
                      </a:pPr>
                      <a:r>
                        <a:rPr lang="en-US" sz="3600" b="1" i="0" u="none" strike="noStrike" noProof="0" dirty="0">
                          <a:solidFill>
                            <a:schemeClr val="dk1"/>
                          </a:solidFill>
                          <a:latin typeface="Calibri"/>
                        </a:rPr>
                        <a:t>67</a:t>
                      </a:r>
                      <a:endParaRPr lang="en-US" sz="2400" b="1" dirty="0"/>
                    </a:p>
                  </a:txBody>
                  <a:tcPr>
                    <a:solidFill>
                      <a:schemeClr val="bg2">
                        <a:lumMod val="20000"/>
                        <a:lumOff val="80000"/>
                      </a:schemeClr>
                    </a:solidFill>
                  </a:tcPr>
                </a:tc>
                <a:extLst>
                  <a:ext uri="{0D108BD9-81ED-4DB2-BD59-A6C34878D82A}">
                    <a16:rowId xmlns:a16="http://schemas.microsoft.com/office/drawing/2014/main" xmlns="" val="1180510827"/>
                  </a:ext>
                </a:extLst>
              </a:tr>
            </a:tbl>
          </a:graphicData>
        </a:graphic>
      </p:graphicFrame>
    </p:spTree>
    <p:extLst>
      <p:ext uri="{BB962C8B-B14F-4D97-AF65-F5344CB8AC3E}">
        <p14:creationId xmlns:p14="http://schemas.microsoft.com/office/powerpoint/2010/main" val="314139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txBox="1">
            <a:spLocks noGrp="1"/>
          </p:cNvSpPr>
          <p:nvPr>
            <p:ph type="title"/>
          </p:nvPr>
        </p:nvSpPr>
        <p:spPr>
          <a:xfrm>
            <a:off x="2421216" y="800393"/>
            <a:ext cx="7349568" cy="812536"/>
          </a:xfrm>
          <a:prstGeom prst="rect">
            <a:avLst/>
          </a:prstGeom>
          <a:noFill/>
          <a:ln>
            <a:noFill/>
          </a:ln>
        </p:spPr>
        <p:txBody>
          <a:bodyPr spcFirstLastPara="1" wrap="square" lIns="91425" tIns="45700" rIns="91425" bIns="45700" anchor="b" anchorCtr="0">
            <a:normAutofit/>
          </a:bodyPr>
          <a:lstStyle/>
          <a:p>
            <a:r>
              <a:rPr lang="en-US" b="1" dirty="0">
                <a:solidFill>
                  <a:srgbClr val="61366E"/>
                </a:solidFill>
              </a:rPr>
              <a:t>Families &amp; Partners Behind the Vouchers</a:t>
            </a:r>
            <a:endParaRPr lang="en-US" dirty="0"/>
          </a:p>
        </p:txBody>
      </p:sp>
      <p:pic>
        <p:nvPicPr>
          <p:cNvPr id="109" name="Google Shape;109;p3"/>
          <p:cNvPicPr preferRelativeResize="0"/>
          <p:nvPr/>
        </p:nvPicPr>
        <p:blipFill rotWithShape="1">
          <a:blip r:embed="rId3">
            <a:alphaModFix/>
          </a:blip>
          <a:srcRect/>
          <a:stretch/>
        </p:blipFill>
        <p:spPr>
          <a:xfrm>
            <a:off x="0" y="-26969"/>
            <a:ext cx="12192001" cy="598475"/>
          </a:xfrm>
          <a:prstGeom prst="rect">
            <a:avLst/>
          </a:prstGeom>
          <a:noFill/>
          <a:ln>
            <a:noFill/>
          </a:ln>
        </p:spPr>
      </p:pic>
      <p:cxnSp>
        <p:nvCxnSpPr>
          <p:cNvPr id="112" name="Google Shape;112;p3"/>
          <p:cNvCxnSpPr>
            <a:cxnSpLocks/>
          </p:cNvCxnSpPr>
          <p:nvPr/>
        </p:nvCxnSpPr>
        <p:spPr>
          <a:xfrm flipH="1">
            <a:off x="2338705" y="1645385"/>
            <a:ext cx="7349568" cy="0"/>
          </a:xfrm>
          <a:prstGeom prst="straightConnector1">
            <a:avLst/>
          </a:prstGeom>
          <a:noFill/>
          <a:ln w="60325" cap="rnd" cmpd="sng">
            <a:solidFill>
              <a:srgbClr val="D6515C"/>
            </a:solidFill>
            <a:prstDash val="solid"/>
            <a:miter lim="800000"/>
            <a:headEnd type="none" w="sm" len="sm"/>
            <a:tailEnd type="none" w="sm" len="sm"/>
          </a:ln>
        </p:spPr>
      </p:cxnSp>
      <p:sp>
        <p:nvSpPr>
          <p:cNvPr id="2" name="Footer Placeholder 1"/>
          <p:cNvSpPr>
            <a:spLocks noGrp="1"/>
          </p:cNvSpPr>
          <p:nvPr>
            <p:ph type="ftr" idx="11"/>
          </p:nvPr>
        </p:nvSpPr>
        <p:spPr>
          <a:xfrm>
            <a:off x="508298" y="4874646"/>
            <a:ext cx="2873227" cy="503964"/>
          </a:xfrm>
          <a:ln w="3175">
            <a:noFill/>
          </a:ln>
        </p:spPr>
        <p:txBody>
          <a:bodyPr/>
          <a:lstStyle/>
          <a:p>
            <a:r>
              <a:rPr lang="en-US" i="1" dirty="0">
                <a:solidFill>
                  <a:schemeClr val="tx1"/>
                </a:solidFill>
              </a:rPr>
              <a:t>Meghan &amp; Donald</a:t>
            </a:r>
          </a:p>
          <a:p>
            <a:r>
              <a:rPr lang="en-US" i="1" dirty="0">
                <a:solidFill>
                  <a:schemeClr val="tx1"/>
                </a:solidFill>
              </a:rPr>
              <a:t>Head Start family housed through program </a:t>
            </a: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dirty="0"/>
          </a:p>
        </p:txBody>
      </p:sp>
      <p:pic>
        <p:nvPicPr>
          <p:cNvPr id="16" name="Picture 15" descr="A picture containing text, person, indoor, table&#10;&#10;Description automatically generated">
            <a:extLst>
              <a:ext uri="{FF2B5EF4-FFF2-40B4-BE49-F238E27FC236}">
                <a16:creationId xmlns:a16="http://schemas.microsoft.com/office/drawing/2014/main" xmlns="" id="{437C243B-B9CE-33B2-8085-54E3FD33F87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9692" b="28753"/>
          <a:stretch/>
        </p:blipFill>
        <p:spPr>
          <a:xfrm>
            <a:off x="3874663" y="2356898"/>
            <a:ext cx="4327599" cy="2131079"/>
          </a:xfrm>
          <a:prstGeom prst="rect">
            <a:avLst/>
          </a:prstGeom>
        </p:spPr>
      </p:pic>
      <p:sp>
        <p:nvSpPr>
          <p:cNvPr id="19" name="Footer Placeholder 1">
            <a:extLst>
              <a:ext uri="{FF2B5EF4-FFF2-40B4-BE49-F238E27FC236}">
                <a16:creationId xmlns:a16="http://schemas.microsoft.com/office/drawing/2014/main" xmlns="" id="{41CE2AC1-5DE2-184C-1F6C-0E825AD88A2D}"/>
              </a:ext>
            </a:extLst>
          </p:cNvPr>
          <p:cNvSpPr txBox="1">
            <a:spLocks/>
          </p:cNvSpPr>
          <p:nvPr/>
        </p:nvSpPr>
        <p:spPr>
          <a:xfrm>
            <a:off x="4359980" y="4690519"/>
            <a:ext cx="3307018" cy="688091"/>
          </a:xfrm>
          <a:prstGeom prst="rect">
            <a:avLst/>
          </a:prstGeom>
          <a:noFill/>
          <a:ln w="3175">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algn="ctr">
              <a:buSzPts val="1400"/>
              <a:buNone/>
              <a:defRPr sz="1200">
                <a:solidFill>
                  <a:schemeClr val="tx1"/>
                </a:solidFill>
                <a:latin typeface="Calibri"/>
                <a:ea typeface="Calibri"/>
                <a:cs typeface="Calibri"/>
                <a:sym typeface="Calibri"/>
              </a:defRPr>
            </a:lvl1pPr>
            <a:lvl2pPr>
              <a:buSzPts val="1400"/>
              <a:buNone/>
              <a:defRPr sz="1800">
                <a:solidFill>
                  <a:schemeClr val="dk1"/>
                </a:solidFill>
                <a:latin typeface="Calibri"/>
                <a:ea typeface="Calibri"/>
                <a:cs typeface="Calibri"/>
                <a:sym typeface="Calibri"/>
              </a:defRPr>
            </a:lvl2pPr>
            <a:lvl3pPr>
              <a:buSzPts val="1400"/>
              <a:buNone/>
              <a:defRPr sz="1800">
                <a:solidFill>
                  <a:schemeClr val="dk1"/>
                </a:solidFill>
                <a:latin typeface="Calibri"/>
                <a:ea typeface="Calibri"/>
                <a:cs typeface="Calibri"/>
                <a:sym typeface="Calibri"/>
              </a:defRPr>
            </a:lvl3pPr>
            <a:lvl4pPr>
              <a:buSzPts val="1400"/>
              <a:buNone/>
              <a:defRPr sz="1800">
                <a:solidFill>
                  <a:schemeClr val="dk1"/>
                </a:solidFill>
                <a:latin typeface="Calibri"/>
                <a:ea typeface="Calibri"/>
                <a:cs typeface="Calibri"/>
                <a:sym typeface="Calibri"/>
              </a:defRPr>
            </a:lvl4pPr>
            <a:lvl5pPr>
              <a:buSzPts val="1400"/>
              <a:buNone/>
              <a:defRPr sz="1800">
                <a:solidFill>
                  <a:schemeClr val="dk1"/>
                </a:solidFill>
                <a:latin typeface="Calibri"/>
                <a:ea typeface="Calibri"/>
                <a:cs typeface="Calibri"/>
                <a:sym typeface="Calibri"/>
              </a:defRPr>
            </a:lvl5pPr>
            <a:lvl6pPr>
              <a:buSzPts val="1400"/>
              <a:buNone/>
              <a:defRPr sz="1800">
                <a:solidFill>
                  <a:schemeClr val="dk1"/>
                </a:solidFill>
                <a:latin typeface="Calibri"/>
                <a:ea typeface="Calibri"/>
                <a:cs typeface="Calibri"/>
                <a:sym typeface="Calibri"/>
              </a:defRPr>
            </a:lvl6pPr>
            <a:lvl7pPr>
              <a:buSzPts val="1400"/>
              <a:buNone/>
              <a:defRPr sz="1800">
                <a:solidFill>
                  <a:schemeClr val="dk1"/>
                </a:solidFill>
                <a:latin typeface="Calibri"/>
                <a:ea typeface="Calibri"/>
                <a:cs typeface="Calibri"/>
                <a:sym typeface="Calibri"/>
              </a:defRPr>
            </a:lvl7pPr>
            <a:lvl8pPr>
              <a:buSzPts val="1400"/>
              <a:buNone/>
              <a:defRPr sz="1800">
                <a:solidFill>
                  <a:schemeClr val="dk1"/>
                </a:solidFill>
                <a:latin typeface="Calibri"/>
                <a:ea typeface="Calibri"/>
                <a:cs typeface="Calibri"/>
                <a:sym typeface="Calibri"/>
              </a:defRPr>
            </a:lvl8pPr>
            <a:lvl9pPr>
              <a:buSzPts val="1400"/>
              <a:buNone/>
              <a:defRPr sz="1800">
                <a:solidFill>
                  <a:schemeClr val="dk1"/>
                </a:solidFill>
                <a:latin typeface="Calibri"/>
                <a:ea typeface="Calibri"/>
                <a:cs typeface="Calibri"/>
                <a:sym typeface="Calibri"/>
              </a:defRPr>
            </a:lvl9pPr>
          </a:lstStyle>
          <a:p>
            <a:r>
              <a:rPr lang="en-US" i="1" dirty="0"/>
              <a:t>Dr. Monette Ferguson, Executive Director</a:t>
            </a:r>
          </a:p>
          <a:p>
            <a:r>
              <a:rPr lang="en-US" i="1" dirty="0"/>
              <a:t>Alliance for Community Empowerment</a:t>
            </a:r>
          </a:p>
          <a:p>
            <a:endParaRPr lang="en-US" i="1" dirty="0"/>
          </a:p>
          <a:p>
            <a:r>
              <a:rPr lang="en-US" i="1" dirty="0"/>
              <a:t>Steve DiLella, CT Department of Housing</a:t>
            </a:r>
          </a:p>
        </p:txBody>
      </p:sp>
      <p:sp>
        <p:nvSpPr>
          <p:cNvPr id="21" name="Footer Placeholder 1">
            <a:extLst>
              <a:ext uri="{FF2B5EF4-FFF2-40B4-BE49-F238E27FC236}">
                <a16:creationId xmlns:a16="http://schemas.microsoft.com/office/drawing/2014/main" xmlns="" id="{A33BF359-781C-28D4-B781-07499E40249D}"/>
              </a:ext>
            </a:extLst>
          </p:cNvPr>
          <p:cNvSpPr txBox="1">
            <a:spLocks/>
          </p:cNvSpPr>
          <p:nvPr/>
        </p:nvSpPr>
        <p:spPr>
          <a:xfrm>
            <a:off x="8399520" y="4870192"/>
            <a:ext cx="3399874" cy="507531"/>
          </a:xfrm>
          <a:prstGeom prst="rect">
            <a:avLst/>
          </a:prstGeom>
          <a:noFill/>
          <a:ln w="3175">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a:defPPr>
            <a:lvl1pPr algn="ctr">
              <a:buSzPts val="1400"/>
              <a:buNone/>
              <a:defRPr sz="1200">
                <a:solidFill>
                  <a:schemeClr val="tx1"/>
                </a:solidFill>
                <a:latin typeface="Calibri"/>
                <a:ea typeface="Calibri"/>
                <a:cs typeface="Calibri"/>
              </a:defRPr>
            </a:lvl1pPr>
            <a:lvl2pPr>
              <a:buSzPts val="1400"/>
              <a:buNone/>
              <a:defRPr sz="1800">
                <a:solidFill>
                  <a:schemeClr val="dk1"/>
                </a:solidFill>
                <a:latin typeface="Calibri"/>
                <a:ea typeface="Calibri"/>
                <a:cs typeface="Calibri"/>
              </a:defRPr>
            </a:lvl2pPr>
            <a:lvl3pPr>
              <a:buSzPts val="1400"/>
              <a:buNone/>
              <a:defRPr sz="1800">
                <a:solidFill>
                  <a:schemeClr val="dk1"/>
                </a:solidFill>
                <a:latin typeface="Calibri"/>
                <a:ea typeface="Calibri"/>
                <a:cs typeface="Calibri"/>
              </a:defRPr>
            </a:lvl3pPr>
            <a:lvl4pPr>
              <a:buSzPts val="1400"/>
              <a:buNone/>
              <a:defRPr sz="1800">
                <a:solidFill>
                  <a:schemeClr val="dk1"/>
                </a:solidFill>
                <a:latin typeface="Calibri"/>
                <a:ea typeface="Calibri"/>
                <a:cs typeface="Calibri"/>
              </a:defRPr>
            </a:lvl4pPr>
            <a:lvl5pPr>
              <a:buSzPts val="1400"/>
              <a:buNone/>
              <a:defRPr sz="1800">
                <a:solidFill>
                  <a:schemeClr val="dk1"/>
                </a:solidFill>
                <a:latin typeface="Calibri"/>
                <a:ea typeface="Calibri"/>
                <a:cs typeface="Calibri"/>
              </a:defRPr>
            </a:lvl5pPr>
            <a:lvl6pPr>
              <a:buSzPts val="1400"/>
              <a:buNone/>
              <a:defRPr sz="1800">
                <a:solidFill>
                  <a:schemeClr val="dk1"/>
                </a:solidFill>
                <a:latin typeface="Calibri"/>
                <a:ea typeface="Calibri"/>
                <a:cs typeface="Calibri"/>
              </a:defRPr>
            </a:lvl6pPr>
            <a:lvl7pPr>
              <a:buSzPts val="1400"/>
              <a:buNone/>
              <a:defRPr sz="1800">
                <a:solidFill>
                  <a:schemeClr val="dk1"/>
                </a:solidFill>
                <a:latin typeface="Calibri"/>
                <a:ea typeface="Calibri"/>
                <a:cs typeface="Calibri"/>
              </a:defRPr>
            </a:lvl7pPr>
            <a:lvl8pPr>
              <a:buSzPts val="1400"/>
              <a:buNone/>
              <a:defRPr sz="1800">
                <a:solidFill>
                  <a:schemeClr val="dk1"/>
                </a:solidFill>
                <a:latin typeface="Calibri"/>
                <a:ea typeface="Calibri"/>
                <a:cs typeface="Calibri"/>
              </a:defRPr>
            </a:lvl8pPr>
            <a:lvl9pPr>
              <a:buSzPts val="1400"/>
              <a:buNone/>
              <a:defRPr sz="1800">
                <a:solidFill>
                  <a:schemeClr val="dk1"/>
                </a:solidFill>
                <a:latin typeface="Calibri"/>
                <a:ea typeface="Calibri"/>
                <a:cs typeface="Calibri"/>
              </a:defRPr>
            </a:lvl9pPr>
          </a:lstStyle>
          <a:p>
            <a:r>
              <a:rPr lang="en-US" i="1" dirty="0"/>
              <a:t>Erica &amp; her son</a:t>
            </a:r>
          </a:p>
          <a:p>
            <a:r>
              <a:rPr lang="en-US" i="1" dirty="0"/>
              <a:t>Early Head Start family housed through program </a:t>
            </a:r>
          </a:p>
        </p:txBody>
      </p:sp>
      <p:pic>
        <p:nvPicPr>
          <p:cNvPr id="13" name="Content Placeholder 6" descr="A person holding a baby&#10;&#10;Description automatically generated">
            <a:extLst>
              <a:ext uri="{FF2B5EF4-FFF2-40B4-BE49-F238E27FC236}">
                <a16:creationId xmlns:a16="http://schemas.microsoft.com/office/drawing/2014/main" xmlns="" id="{D3E06225-D5DC-878E-F8E1-F9314029E82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1" b="18635"/>
          <a:stretch/>
        </p:blipFill>
        <p:spPr>
          <a:xfrm>
            <a:off x="8293709" y="2196066"/>
            <a:ext cx="3611496" cy="2450967"/>
          </a:xfrm>
          <a:prstGeom prst="rect">
            <a:avLst/>
          </a:prstGeom>
          <a:noFill/>
          <a:ln>
            <a:noFill/>
          </a:ln>
        </p:spPr>
      </p:pic>
      <p:pic>
        <p:nvPicPr>
          <p:cNvPr id="5" name="Picture 4" descr="A person and person posing for a picture&#10;&#10;Description automatically generated with medium confidence">
            <a:extLst>
              <a:ext uri="{FF2B5EF4-FFF2-40B4-BE49-F238E27FC236}">
                <a16:creationId xmlns:a16="http://schemas.microsoft.com/office/drawing/2014/main" xmlns="" id="{AD119B38-A785-D3FF-A680-F490F2F3ACF4}"/>
              </a:ext>
            </a:extLst>
          </p:cNvPr>
          <p:cNvPicPr>
            <a:picLocks noChangeAspect="1"/>
          </p:cNvPicPr>
          <p:nvPr/>
        </p:nvPicPr>
        <p:blipFill>
          <a:blip r:embed="rId6"/>
          <a:stretch>
            <a:fillRect/>
          </a:stretch>
        </p:blipFill>
        <p:spPr>
          <a:xfrm>
            <a:off x="286795" y="2044951"/>
            <a:ext cx="3453474" cy="2762998"/>
          </a:xfrm>
          <a:prstGeom prst="rect">
            <a:avLst/>
          </a:prstGeom>
        </p:spPr>
      </p:pic>
      <p:pic>
        <p:nvPicPr>
          <p:cNvPr id="6" name="Picture 5">
            <a:extLst>
              <a:ext uri="{FF2B5EF4-FFF2-40B4-BE49-F238E27FC236}">
                <a16:creationId xmlns:a16="http://schemas.microsoft.com/office/drawing/2014/main" xmlns="" id="{DD606038-3819-1829-9E15-9A13DEE55FA2}"/>
              </a:ext>
            </a:extLst>
          </p:cNvPr>
          <p:cNvPicPr>
            <a:picLocks noChangeAspect="1"/>
          </p:cNvPicPr>
          <p:nvPr/>
        </p:nvPicPr>
        <p:blipFill>
          <a:blip r:embed="rId7"/>
          <a:stretch>
            <a:fillRect/>
          </a:stretch>
        </p:blipFill>
        <p:spPr>
          <a:xfrm>
            <a:off x="1963947" y="5680297"/>
            <a:ext cx="7645879" cy="1248347"/>
          </a:xfrm>
          <a:prstGeom prst="rect">
            <a:avLst/>
          </a:prstGeom>
        </p:spPr>
      </p:pic>
    </p:spTree>
    <p:extLst>
      <p:ext uri="{BB962C8B-B14F-4D97-AF65-F5344CB8AC3E}">
        <p14:creationId xmlns:p14="http://schemas.microsoft.com/office/powerpoint/2010/main" val="3194347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4" name="Google Shape;164;p8"/>
          <p:cNvPicPr preferRelativeResize="0"/>
          <p:nvPr/>
        </p:nvPicPr>
        <p:blipFill rotWithShape="1">
          <a:blip r:embed="rId3">
            <a:alphaModFix/>
          </a:blip>
          <a:srcRect/>
          <a:stretch/>
        </p:blipFill>
        <p:spPr>
          <a:xfrm>
            <a:off x="779301" y="6153239"/>
            <a:ext cx="1518509" cy="412928"/>
          </a:xfrm>
          <a:prstGeom prst="rect">
            <a:avLst/>
          </a:prstGeom>
          <a:noFill/>
          <a:ln>
            <a:noFill/>
          </a:ln>
        </p:spPr>
      </p:pic>
      <p:pic>
        <p:nvPicPr>
          <p:cNvPr id="166" name="Google Shape;166;p8"/>
          <p:cNvPicPr preferRelativeResize="0"/>
          <p:nvPr/>
        </p:nvPicPr>
        <p:blipFill rotWithShape="1">
          <a:blip r:embed="rId4">
            <a:alphaModFix/>
          </a:blip>
          <a:srcRect/>
          <a:stretch/>
        </p:blipFill>
        <p:spPr>
          <a:xfrm>
            <a:off x="0" y="-26969"/>
            <a:ext cx="12192001" cy="598475"/>
          </a:xfrm>
          <a:prstGeom prst="rect">
            <a:avLst/>
          </a:prstGeom>
          <a:noFill/>
          <a:ln>
            <a:noFill/>
          </a:ln>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dirty="0"/>
          </a:p>
        </p:txBody>
      </p:sp>
      <p:sp>
        <p:nvSpPr>
          <p:cNvPr id="5" name="Rectangle 4"/>
          <p:cNvSpPr/>
          <p:nvPr/>
        </p:nvSpPr>
        <p:spPr>
          <a:xfrm>
            <a:off x="4240530" y="3920490"/>
            <a:ext cx="1855470" cy="331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Title 1">
            <a:extLst>
              <a:ext uri="{FF2B5EF4-FFF2-40B4-BE49-F238E27FC236}">
                <a16:creationId xmlns:a16="http://schemas.microsoft.com/office/drawing/2014/main" xmlns="" id="{A129C08A-AED3-3028-2987-C514BC317BF5}"/>
              </a:ext>
            </a:extLst>
          </p:cNvPr>
          <p:cNvSpPr>
            <a:spLocks noGrp="1"/>
          </p:cNvSpPr>
          <p:nvPr>
            <p:ph type="title"/>
          </p:nvPr>
        </p:nvSpPr>
        <p:spPr>
          <a:xfrm>
            <a:off x="4046155" y="1745533"/>
            <a:ext cx="3934766" cy="1759301"/>
          </a:xfrm>
        </p:spPr>
        <p:txBody>
          <a:bodyPr vert="horz" lIns="91440" tIns="45720" rIns="91440" bIns="45720" rtlCol="0" anchor="ctr">
            <a:noAutofit/>
          </a:bodyPr>
          <a:lstStyle/>
          <a:p>
            <a:pPr algn="ctr"/>
            <a:r>
              <a:rPr lang="en-US" sz="2500" b="1" dirty="0">
                <a:solidFill>
                  <a:srgbClr val="61366E"/>
                </a:solidFill>
              </a:rPr>
              <a:t>Statewide Landlord Recruitment Campaign</a:t>
            </a:r>
            <a:endParaRPr lang="en-US" sz="2500" dirty="0"/>
          </a:p>
        </p:txBody>
      </p:sp>
      <p:pic>
        <p:nvPicPr>
          <p:cNvPr id="2" name="Picture 1">
            <a:extLst>
              <a:ext uri="{FF2B5EF4-FFF2-40B4-BE49-F238E27FC236}">
                <a16:creationId xmlns:a16="http://schemas.microsoft.com/office/drawing/2014/main" xmlns="" id="{00A5FE29-B7DC-9854-385B-4758EC8A61CB}"/>
              </a:ext>
            </a:extLst>
          </p:cNvPr>
          <p:cNvPicPr>
            <a:picLocks noChangeAspect="1"/>
          </p:cNvPicPr>
          <p:nvPr/>
        </p:nvPicPr>
        <p:blipFill>
          <a:blip r:embed="rId5"/>
          <a:stretch>
            <a:fillRect/>
          </a:stretch>
        </p:blipFill>
        <p:spPr>
          <a:xfrm>
            <a:off x="7617077" y="380156"/>
            <a:ext cx="4576851" cy="6556794"/>
          </a:xfrm>
          <a:prstGeom prst="rect">
            <a:avLst/>
          </a:prstGeom>
        </p:spPr>
      </p:pic>
      <p:pic>
        <p:nvPicPr>
          <p:cNvPr id="4" name="Picture 3" descr="Qr code&#10;&#10;Description automatically generated">
            <a:extLst>
              <a:ext uri="{FF2B5EF4-FFF2-40B4-BE49-F238E27FC236}">
                <a16:creationId xmlns:a16="http://schemas.microsoft.com/office/drawing/2014/main" xmlns="" id="{E3B703A9-0D6F-B87E-51A1-233028D05261}"/>
              </a:ext>
            </a:extLst>
          </p:cNvPr>
          <p:cNvPicPr>
            <a:picLocks noChangeAspect="1"/>
          </p:cNvPicPr>
          <p:nvPr/>
        </p:nvPicPr>
        <p:blipFill>
          <a:blip r:embed="rId6"/>
          <a:stretch>
            <a:fillRect/>
          </a:stretch>
        </p:blipFill>
        <p:spPr>
          <a:xfrm>
            <a:off x="-63446" y="407044"/>
            <a:ext cx="4365947" cy="6535835"/>
          </a:xfrm>
          <a:prstGeom prst="rect">
            <a:avLst/>
          </a:prstGeom>
        </p:spPr>
      </p:pic>
      <p:cxnSp>
        <p:nvCxnSpPr>
          <p:cNvPr id="7" name="Google Shape;155;p7">
            <a:extLst>
              <a:ext uri="{FF2B5EF4-FFF2-40B4-BE49-F238E27FC236}">
                <a16:creationId xmlns:a16="http://schemas.microsoft.com/office/drawing/2014/main" xmlns="" id="{05A62CC7-B6BA-8DBF-D179-E549989D82DE}"/>
              </a:ext>
            </a:extLst>
          </p:cNvPr>
          <p:cNvCxnSpPr/>
          <p:nvPr/>
        </p:nvCxnSpPr>
        <p:spPr>
          <a:xfrm flipV="1">
            <a:off x="4584348" y="3284163"/>
            <a:ext cx="2842174" cy="79"/>
          </a:xfrm>
          <a:prstGeom prst="straightConnector1">
            <a:avLst/>
          </a:prstGeom>
          <a:noFill/>
          <a:ln w="60325" cap="rnd" cmpd="sng">
            <a:solidFill>
              <a:srgbClr val="D6515C"/>
            </a:solidFill>
            <a:prstDash val="solid"/>
            <a:miter lim="800000"/>
            <a:headEnd type="none" w="sm" len="sm"/>
            <a:tailEnd type="none" w="sm" len="sm"/>
          </a:ln>
        </p:spPr>
      </p:cxnSp>
    </p:spTree>
    <p:extLst>
      <p:ext uri="{BB962C8B-B14F-4D97-AF65-F5344CB8AC3E}">
        <p14:creationId xmlns:p14="http://schemas.microsoft.com/office/powerpoint/2010/main" val="2590488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8"/>
          <p:cNvSpPr txBox="1">
            <a:spLocks noGrp="1"/>
          </p:cNvSpPr>
          <p:nvPr>
            <p:ph type="title"/>
          </p:nvPr>
        </p:nvSpPr>
        <p:spPr>
          <a:xfrm>
            <a:off x="1851299" y="890946"/>
            <a:ext cx="7566365" cy="92894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61366E"/>
              </a:buClr>
              <a:buSzPts val="2900"/>
              <a:buFont typeface="Calibri"/>
              <a:buNone/>
            </a:pPr>
            <a:r>
              <a:rPr lang="en-US" sz="2900" b="1" dirty="0">
                <a:solidFill>
                  <a:srgbClr val="61366E"/>
                </a:solidFill>
              </a:rPr>
              <a:t>To Learn More</a:t>
            </a:r>
            <a:endParaRPr dirty="0"/>
          </a:p>
        </p:txBody>
      </p:sp>
      <p:pic>
        <p:nvPicPr>
          <p:cNvPr id="164" name="Google Shape;164;p8"/>
          <p:cNvPicPr preferRelativeResize="0"/>
          <p:nvPr/>
        </p:nvPicPr>
        <p:blipFill rotWithShape="1">
          <a:blip r:embed="rId3">
            <a:alphaModFix/>
          </a:blip>
          <a:srcRect/>
          <a:stretch/>
        </p:blipFill>
        <p:spPr>
          <a:xfrm>
            <a:off x="779301" y="6153239"/>
            <a:ext cx="1518509" cy="412928"/>
          </a:xfrm>
          <a:prstGeom prst="rect">
            <a:avLst/>
          </a:prstGeom>
          <a:noFill/>
          <a:ln>
            <a:noFill/>
          </a:ln>
        </p:spPr>
      </p:pic>
      <p:cxnSp>
        <p:nvCxnSpPr>
          <p:cNvPr id="165" name="Google Shape;165;p8"/>
          <p:cNvCxnSpPr/>
          <p:nvPr/>
        </p:nvCxnSpPr>
        <p:spPr>
          <a:xfrm rot="10800000">
            <a:off x="1962517" y="1946729"/>
            <a:ext cx="8041338" cy="0"/>
          </a:xfrm>
          <a:prstGeom prst="straightConnector1">
            <a:avLst/>
          </a:prstGeom>
          <a:noFill/>
          <a:ln w="60325" cap="rnd" cmpd="sng">
            <a:solidFill>
              <a:srgbClr val="D6515C"/>
            </a:solidFill>
            <a:prstDash val="solid"/>
            <a:miter lim="800000"/>
            <a:headEnd type="none" w="sm" len="sm"/>
            <a:tailEnd type="none" w="sm" len="sm"/>
          </a:ln>
        </p:spPr>
      </p:cxnSp>
      <p:pic>
        <p:nvPicPr>
          <p:cNvPr id="166" name="Google Shape;166;p8"/>
          <p:cNvPicPr preferRelativeResize="0"/>
          <p:nvPr/>
        </p:nvPicPr>
        <p:blipFill rotWithShape="1">
          <a:blip r:embed="rId4">
            <a:alphaModFix/>
          </a:blip>
          <a:srcRect/>
          <a:stretch/>
        </p:blipFill>
        <p:spPr>
          <a:xfrm>
            <a:off x="0" y="-26969"/>
            <a:ext cx="12192001" cy="598475"/>
          </a:xfrm>
          <a:prstGeom prst="rect">
            <a:avLst/>
          </a:prstGeom>
          <a:noFill/>
          <a:ln>
            <a:noFill/>
          </a:ln>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dirty="0"/>
          </a:p>
        </p:txBody>
      </p:sp>
      <p:sp>
        <p:nvSpPr>
          <p:cNvPr id="13" name="Rectangle 12">
            <a:extLst>
              <a:ext uri="{FF2B5EF4-FFF2-40B4-BE49-F238E27FC236}">
                <a16:creationId xmlns:a16="http://schemas.microsoft.com/office/drawing/2014/main" xmlns="" id="{0A4EC718-0251-C28D-6B89-B9F60DCB9A35}"/>
              </a:ext>
            </a:extLst>
          </p:cNvPr>
          <p:cNvSpPr/>
          <p:nvPr/>
        </p:nvSpPr>
        <p:spPr>
          <a:xfrm>
            <a:off x="4209563" y="5282875"/>
            <a:ext cx="3149262" cy="400110"/>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hlinkClick r:id="rId5" action="ppaction://hlinkfile"/>
              </a:rPr>
              <a:t>headstartonhousingct.com  </a:t>
            </a:r>
            <a:endParaRPr lang="en-US" sz="20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D467ADB0-417B-B05C-7827-39E8C53F1562}"/>
              </a:ext>
            </a:extLst>
          </p:cNvPr>
          <p:cNvPicPr>
            <a:picLocks noChangeAspect="1"/>
          </p:cNvPicPr>
          <p:nvPr/>
        </p:nvPicPr>
        <p:blipFill>
          <a:blip r:embed="rId6"/>
          <a:stretch>
            <a:fillRect/>
          </a:stretch>
        </p:blipFill>
        <p:spPr>
          <a:xfrm>
            <a:off x="1963947" y="5680297"/>
            <a:ext cx="7645879" cy="1248347"/>
          </a:xfrm>
          <a:prstGeom prst="rect">
            <a:avLst/>
          </a:prstGeom>
        </p:spPr>
      </p:pic>
      <p:graphicFrame>
        <p:nvGraphicFramePr>
          <p:cNvPr id="6" name="Table 5">
            <a:extLst>
              <a:ext uri="{FF2B5EF4-FFF2-40B4-BE49-F238E27FC236}">
                <a16:creationId xmlns:a16="http://schemas.microsoft.com/office/drawing/2014/main" xmlns="" id="{975ABF9E-2DF8-3D2D-00E8-938675F7E3C2}"/>
              </a:ext>
            </a:extLst>
          </p:cNvPr>
          <p:cNvGraphicFramePr>
            <a:graphicFrameLocks noGrp="1"/>
          </p:cNvGraphicFramePr>
          <p:nvPr>
            <p:extLst>
              <p:ext uri="{D42A27DB-BD31-4B8C-83A1-F6EECF244321}">
                <p14:modId xmlns:p14="http://schemas.microsoft.com/office/powerpoint/2010/main" val="1233412737"/>
              </p:ext>
            </p:extLst>
          </p:nvPr>
        </p:nvGraphicFramePr>
        <p:xfrm>
          <a:off x="2989952" y="2244940"/>
          <a:ext cx="5588484" cy="3596640"/>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xmlns="" val="2038710282"/>
                    </a:ext>
                  </a:extLst>
                </a:gridCol>
                <a:gridCol w="2865604">
                  <a:extLst>
                    <a:ext uri="{9D8B030D-6E8A-4147-A177-3AD203B41FA5}">
                      <a16:colId xmlns:a16="http://schemas.microsoft.com/office/drawing/2014/main" xmlns="" val="650634737"/>
                    </a:ext>
                  </a:extLst>
                </a:gridCol>
              </a:tblGrid>
              <a:tr h="313941">
                <a:tc>
                  <a:txBody>
                    <a:bodyPr/>
                    <a:lstStyle/>
                    <a:p>
                      <a:r>
                        <a:rPr lang="en-US" sz="1600" dirty="0">
                          <a:solidFill>
                            <a:schemeClr val="accent1">
                              <a:lumMod val="50000"/>
                            </a:schemeClr>
                          </a:solidFill>
                          <a:latin typeface="Calibri"/>
                        </a:rPr>
                        <a:t>Head Start </a:t>
                      </a:r>
                    </a:p>
                  </a:txBody>
                  <a:tcPr>
                    <a:solidFill>
                      <a:srgbClr val="8CC8DB"/>
                    </a:solidFill>
                  </a:tcPr>
                </a:tc>
                <a:tc>
                  <a:txBody>
                    <a:bodyPr/>
                    <a:lstStyle/>
                    <a:p>
                      <a:pPr lvl="0">
                        <a:buNone/>
                      </a:pPr>
                      <a:r>
                        <a:rPr lang="en-US" sz="1600" dirty="0">
                          <a:solidFill>
                            <a:schemeClr val="accent1">
                              <a:lumMod val="50000"/>
                            </a:schemeClr>
                          </a:solidFill>
                          <a:latin typeface="Calibri"/>
                        </a:rPr>
                        <a:t>Dept. of Housing </a:t>
                      </a:r>
                    </a:p>
                  </a:txBody>
                  <a:tcPr>
                    <a:solidFill>
                      <a:srgbClr val="8CC8DB"/>
                    </a:solidFill>
                  </a:tcPr>
                </a:tc>
                <a:extLst>
                  <a:ext uri="{0D108BD9-81ED-4DB2-BD59-A6C34878D82A}">
                    <a16:rowId xmlns:a16="http://schemas.microsoft.com/office/drawing/2014/main" xmlns="" val="2341531095"/>
                  </a:ext>
                </a:extLst>
              </a:tr>
              <a:tr h="2597148">
                <a:tc>
                  <a:txBody>
                    <a:bodyPr/>
                    <a:lstStyle/>
                    <a:p>
                      <a:pPr marL="0" lvl="0" indent="0" algn="l">
                        <a:lnSpc>
                          <a:spcPct val="100000"/>
                        </a:lnSpc>
                        <a:buNone/>
                      </a:pPr>
                      <a:r>
                        <a:rPr lang="en-US" sz="1600" b="1" dirty="0">
                          <a:latin typeface="Calibri"/>
                        </a:rPr>
                        <a:t>Connecticut Head Start State Collaboration Office</a:t>
                      </a:r>
                    </a:p>
                    <a:p>
                      <a:pPr marL="0" lvl="0" indent="0" algn="l">
                        <a:lnSpc>
                          <a:spcPct val="100000"/>
                        </a:lnSpc>
                        <a:buNone/>
                      </a:pPr>
                      <a:endParaRPr lang="en-US" sz="1600" b="1" dirty="0">
                        <a:latin typeface="Calibri"/>
                      </a:endParaRPr>
                    </a:p>
                    <a:p>
                      <a:pPr marL="0" lvl="0" indent="0" algn="l">
                        <a:lnSpc>
                          <a:spcPct val="100000"/>
                        </a:lnSpc>
                        <a:buNone/>
                      </a:pPr>
                      <a:r>
                        <a:rPr lang="en-US" sz="1600" b="0" i="0" u="none" strike="noStrike" baseline="0" noProof="0" dirty="0">
                          <a:solidFill>
                            <a:srgbClr val="000000"/>
                          </a:solidFill>
                          <a:latin typeface="Calibri"/>
                        </a:rPr>
                        <a:t>Karen Pascale, Director</a:t>
                      </a:r>
                      <a:br>
                        <a:rPr lang="en-US" sz="1600" b="0" i="0" u="none" strike="noStrike" baseline="0" noProof="0" dirty="0">
                          <a:solidFill>
                            <a:srgbClr val="000000"/>
                          </a:solidFill>
                          <a:latin typeface="Calibri"/>
                        </a:rPr>
                      </a:br>
                      <a:r>
                        <a:rPr lang="en-US" sz="1600" b="0" i="0" u="none" strike="noStrike" baseline="0" noProof="0" dirty="0">
                          <a:solidFill>
                            <a:srgbClr val="000000"/>
                          </a:solidFill>
                          <a:latin typeface="Calibri"/>
                        </a:rPr>
                        <a:t>Head Start State Collaboration Office</a:t>
                      </a:r>
                    </a:p>
                    <a:p>
                      <a:pPr marL="0" lvl="0" indent="0" algn="l">
                        <a:lnSpc>
                          <a:spcPct val="100000"/>
                        </a:lnSpc>
                        <a:buNone/>
                      </a:pPr>
                      <a:r>
                        <a:rPr lang="en-US" sz="1600" b="0" i="0" u="none" strike="noStrike" baseline="0" noProof="0" dirty="0">
                          <a:solidFill>
                            <a:srgbClr val="000000"/>
                          </a:solidFill>
                          <a:latin typeface="Calibri"/>
                        </a:rPr>
                        <a:t>Office of Early Childhood</a:t>
                      </a:r>
                      <a:br>
                        <a:rPr lang="en-US" sz="1600" b="0" i="0" u="none" strike="noStrike" baseline="0" noProof="0" dirty="0">
                          <a:solidFill>
                            <a:srgbClr val="000000"/>
                          </a:solidFill>
                          <a:latin typeface="Calibri"/>
                        </a:rPr>
                      </a:br>
                      <a:r>
                        <a:rPr lang="en-US" sz="1600" b="0" i="0" u="none" strike="noStrike" baseline="0" noProof="0" dirty="0">
                          <a:solidFill>
                            <a:srgbClr val="000000"/>
                          </a:solidFill>
                          <a:latin typeface="Calibri"/>
                        </a:rPr>
                        <a:t>450 Columbus Boulevard</a:t>
                      </a:r>
                    </a:p>
                    <a:p>
                      <a:pPr marL="0" lvl="0" indent="0" algn="l">
                        <a:lnSpc>
                          <a:spcPct val="100000"/>
                        </a:lnSpc>
                        <a:buNone/>
                      </a:pPr>
                      <a:r>
                        <a:rPr lang="en-US" sz="1600" b="0" i="0" u="none" strike="noStrike" baseline="0" noProof="0" dirty="0">
                          <a:solidFill>
                            <a:srgbClr val="000000"/>
                          </a:solidFill>
                          <a:latin typeface="Calibri"/>
                        </a:rPr>
                        <a:t>Hartford, CT 06103</a:t>
                      </a:r>
                      <a:endParaRPr lang="en-US" sz="1600" dirty="0">
                        <a:latin typeface="Calibri"/>
                      </a:endParaRPr>
                    </a:p>
                    <a:p>
                      <a:pPr marL="0" lvl="0" indent="0" algn="l">
                        <a:lnSpc>
                          <a:spcPct val="100000"/>
                        </a:lnSpc>
                        <a:buNone/>
                      </a:pPr>
                      <a:r>
                        <a:rPr lang="en-US" sz="1600" b="0" i="0" u="none" strike="noStrike" baseline="0" noProof="0" dirty="0">
                          <a:solidFill>
                            <a:srgbClr val="000000"/>
                          </a:solidFill>
                          <a:latin typeface="Calibri"/>
                          <a:hlinkClick r:id="rId5"/>
                        </a:rPr>
                        <a:t>Karen.Pascale@ct.gov</a:t>
                      </a:r>
                      <a:endParaRPr lang="en-US" sz="1600" b="0" i="0" u="none" strike="noStrike" baseline="0" noProof="0" dirty="0">
                        <a:solidFill>
                          <a:srgbClr val="000000"/>
                        </a:solidFill>
                        <a:latin typeface="Calibri"/>
                      </a:endParaRPr>
                    </a:p>
                    <a:p>
                      <a:pPr marL="0" lvl="0" indent="0" algn="l">
                        <a:lnSpc>
                          <a:spcPct val="100000"/>
                        </a:lnSpc>
                        <a:buNone/>
                      </a:pPr>
                      <a:r>
                        <a:rPr lang="en-US" sz="1600" b="0" i="0" u="none" strike="noStrike" baseline="0" noProof="0" dirty="0">
                          <a:solidFill>
                            <a:srgbClr val="000000"/>
                          </a:solidFill>
                          <a:latin typeface="Calibri"/>
                        </a:rPr>
                        <a:t/>
                      </a:r>
                      <a:br>
                        <a:rPr lang="en-US" sz="1600" b="0" i="0" u="none" strike="noStrike" baseline="0" noProof="0" dirty="0">
                          <a:solidFill>
                            <a:srgbClr val="000000"/>
                          </a:solidFill>
                          <a:latin typeface="Calibri"/>
                        </a:rPr>
                      </a:br>
                      <a:r>
                        <a:rPr lang="en-US" sz="1600" b="0" i="0" u="none" strike="noStrike" baseline="0" noProof="0" dirty="0">
                          <a:solidFill>
                            <a:srgbClr val="000000"/>
                          </a:solidFill>
                          <a:latin typeface="Calibri"/>
                        </a:rPr>
                        <a:t>  </a:t>
                      </a:r>
                    </a:p>
                    <a:p>
                      <a:pPr marL="0" lvl="0" indent="0" algn="l">
                        <a:lnSpc>
                          <a:spcPct val="100000"/>
                        </a:lnSpc>
                        <a:buNone/>
                      </a:pPr>
                      <a:endParaRPr lang="en-US" sz="1600" b="0" i="0" u="none" strike="noStrike" baseline="0" noProof="0" dirty="0">
                        <a:solidFill>
                          <a:srgbClr val="000000"/>
                        </a:solidFill>
                        <a:latin typeface="Calibri"/>
                      </a:endParaRPr>
                    </a:p>
                  </a:txBody>
                  <a:tcPr>
                    <a:solidFill>
                      <a:schemeClr val="tx2"/>
                    </a:solidFill>
                  </a:tcPr>
                </a:tc>
                <a:tc>
                  <a:txBody>
                    <a:bodyPr/>
                    <a:lstStyle/>
                    <a:p>
                      <a:pPr marL="0" lvl="0" indent="0" algn="l">
                        <a:lnSpc>
                          <a:spcPct val="100000"/>
                        </a:lnSpc>
                        <a:buNone/>
                      </a:pPr>
                      <a:r>
                        <a:rPr lang="en-US" sz="1600" b="1" i="0" u="none" strike="noStrike" noProof="0" dirty="0">
                          <a:solidFill>
                            <a:srgbClr val="000000"/>
                          </a:solidFill>
                          <a:latin typeface="Calibri"/>
                        </a:rPr>
                        <a:t>Connecticut Department of Housing</a:t>
                      </a:r>
                    </a:p>
                    <a:p>
                      <a:pPr marL="0" lvl="0" indent="0" algn="l">
                        <a:lnSpc>
                          <a:spcPct val="100000"/>
                        </a:lnSpc>
                        <a:buNone/>
                      </a:pPr>
                      <a:endParaRPr lang="en-US" sz="1600" b="0" i="0" u="none" strike="noStrike" noProof="0" dirty="0">
                        <a:solidFill>
                          <a:srgbClr val="000000"/>
                        </a:solidFill>
                        <a:latin typeface="Calibri"/>
                      </a:endParaRPr>
                    </a:p>
                    <a:p>
                      <a:pPr marL="0" lvl="0" indent="0" algn="l">
                        <a:lnSpc>
                          <a:spcPct val="100000"/>
                        </a:lnSpc>
                        <a:buNone/>
                      </a:pPr>
                      <a:r>
                        <a:rPr lang="en-US" sz="1600" b="0" i="0" u="none" strike="noStrike" noProof="0" dirty="0">
                          <a:solidFill>
                            <a:srgbClr val="000000"/>
                          </a:solidFill>
                          <a:latin typeface="Calibri"/>
                        </a:rPr>
                        <a:t>Dr. Shante' Hanks, Senior Advisor for Education &amp; Housing Stability</a:t>
                      </a:r>
                    </a:p>
                    <a:p>
                      <a:pPr marL="0" lvl="0" indent="0" algn="l">
                        <a:lnSpc>
                          <a:spcPct val="100000"/>
                        </a:lnSpc>
                        <a:buNone/>
                      </a:pPr>
                      <a:r>
                        <a:rPr lang="en-US" sz="1600" b="0" i="0" u="none" strike="noStrike" noProof="0" dirty="0">
                          <a:solidFill>
                            <a:srgbClr val="000000"/>
                          </a:solidFill>
                          <a:latin typeface="Calibri"/>
                        </a:rPr>
                        <a:t>Department of Housing</a:t>
                      </a:r>
                    </a:p>
                    <a:p>
                      <a:pPr marL="0" lvl="0" indent="0" algn="l">
                        <a:lnSpc>
                          <a:spcPct val="100000"/>
                        </a:lnSpc>
                        <a:buNone/>
                      </a:pPr>
                      <a:r>
                        <a:rPr lang="en-US" sz="1600" b="0" i="0" u="none" strike="noStrike" noProof="0" dirty="0">
                          <a:solidFill>
                            <a:srgbClr val="000000"/>
                          </a:solidFill>
                          <a:latin typeface="Calibri"/>
                        </a:rPr>
                        <a:t>505 Hudson Street, </a:t>
                      </a:r>
                    </a:p>
                    <a:p>
                      <a:pPr marL="0" lvl="0" indent="0" algn="l">
                        <a:lnSpc>
                          <a:spcPct val="100000"/>
                        </a:lnSpc>
                        <a:buNone/>
                      </a:pPr>
                      <a:r>
                        <a:rPr lang="en-US" sz="1600" b="0" i="0" u="none" strike="noStrike" noProof="0" dirty="0">
                          <a:solidFill>
                            <a:srgbClr val="000000"/>
                          </a:solidFill>
                          <a:latin typeface="Calibri"/>
                        </a:rPr>
                        <a:t>Hartford, CT 06106</a:t>
                      </a:r>
                    </a:p>
                    <a:p>
                      <a:pPr marL="0" lvl="0" indent="0" algn="l">
                        <a:lnSpc>
                          <a:spcPct val="100000"/>
                        </a:lnSpc>
                        <a:buNone/>
                      </a:pPr>
                      <a:r>
                        <a:rPr lang="en-US" sz="1600" b="0" i="0" u="sng" strike="noStrike" noProof="0" dirty="0">
                          <a:solidFill>
                            <a:srgbClr val="000000"/>
                          </a:solidFill>
                          <a:latin typeface="Calibri"/>
                          <a:hlinkClick r:id="rId5"/>
                        </a:rPr>
                        <a:t>Shante.Hanks@ct.gov</a:t>
                      </a:r>
                      <a:endParaRPr lang="en-US" sz="1600" b="0" i="0" u="sng" strike="noStrike" noProof="0" dirty="0">
                        <a:solidFill>
                          <a:srgbClr val="000000"/>
                        </a:solidFill>
                        <a:latin typeface="Calibri"/>
                      </a:endParaRPr>
                    </a:p>
                  </a:txBody>
                  <a:tcPr>
                    <a:solidFill>
                      <a:schemeClr val="tx2"/>
                    </a:solidFill>
                  </a:tcPr>
                </a:tc>
                <a:extLst>
                  <a:ext uri="{0D108BD9-81ED-4DB2-BD59-A6C34878D82A}">
                    <a16:rowId xmlns:a16="http://schemas.microsoft.com/office/drawing/2014/main" xmlns="" val="3963663091"/>
                  </a:ext>
                </a:extLst>
              </a:tr>
            </a:tbl>
          </a:graphicData>
        </a:graphic>
      </p:graphicFrame>
    </p:spTree>
    <p:extLst>
      <p:ext uri="{BB962C8B-B14F-4D97-AF65-F5344CB8AC3E}">
        <p14:creationId xmlns:p14="http://schemas.microsoft.com/office/powerpoint/2010/main" val="3054221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txBox="1">
            <a:spLocks noGrp="1"/>
          </p:cNvSpPr>
          <p:nvPr>
            <p:ph type="title"/>
          </p:nvPr>
        </p:nvSpPr>
        <p:spPr>
          <a:xfrm>
            <a:off x="839789" y="1128452"/>
            <a:ext cx="6902132" cy="92894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61366E"/>
              </a:buClr>
              <a:buSzPts val="3200"/>
              <a:buFont typeface="Calibri"/>
              <a:buNone/>
            </a:pPr>
            <a:r>
              <a:rPr lang="en-US" b="1" dirty="0">
                <a:solidFill>
                  <a:srgbClr val="61366E"/>
                </a:solidFill>
                <a:latin typeface="Calibri"/>
                <a:ea typeface="Calibri"/>
                <a:cs typeface="Calibri"/>
                <a:sym typeface="Calibri"/>
              </a:rPr>
              <a:t>What We Will Discuss Today</a:t>
            </a:r>
            <a:endParaRPr dirty="0"/>
          </a:p>
        </p:txBody>
      </p:sp>
      <p:sp>
        <p:nvSpPr>
          <p:cNvPr id="105" name="Google Shape;105;p3"/>
          <p:cNvSpPr txBox="1">
            <a:spLocks noGrp="1"/>
          </p:cNvSpPr>
          <p:nvPr>
            <p:ph type="body" idx="1"/>
          </p:nvPr>
        </p:nvSpPr>
        <p:spPr>
          <a:xfrm>
            <a:off x="837569" y="2499872"/>
            <a:ext cx="6152814" cy="3184011"/>
          </a:xfrm>
          <a:prstGeom prst="rect">
            <a:avLst/>
          </a:prstGeom>
          <a:noFill/>
          <a:ln>
            <a:noFill/>
          </a:ln>
        </p:spPr>
        <p:txBody>
          <a:bodyPr spcFirstLastPara="1" wrap="square" lIns="91425" tIns="45700" rIns="91425" bIns="45700" anchor="t" anchorCtr="0">
            <a:noAutofit/>
          </a:bodyPr>
          <a:lstStyle/>
          <a:p>
            <a:pPr marL="285750" indent="-285750">
              <a:lnSpc>
                <a:spcPct val="150000"/>
              </a:lnSpc>
              <a:spcBef>
                <a:spcPts val="0"/>
              </a:spcBef>
              <a:buSzPts val="1400"/>
              <a:buFont typeface="Arial" panose="020B0604020202020204" pitchFamily="34" charset="0"/>
              <a:buChar char="•"/>
            </a:pPr>
            <a:r>
              <a:rPr lang="en-US" sz="2000" dirty="0"/>
              <a:t>About Head Start</a:t>
            </a:r>
          </a:p>
          <a:p>
            <a:pPr marL="742950" lvl="1" indent="-285750">
              <a:lnSpc>
                <a:spcPct val="150000"/>
              </a:lnSpc>
              <a:spcBef>
                <a:spcPts val="0"/>
              </a:spcBef>
              <a:buFont typeface="Arial" panose="020B0604020202020204" pitchFamily="34" charset="0"/>
              <a:buChar char="•"/>
            </a:pPr>
            <a:r>
              <a:rPr lang="en-US" sz="2000" dirty="0"/>
              <a:t>History </a:t>
            </a:r>
          </a:p>
          <a:p>
            <a:pPr marL="742950" lvl="1" indent="-285750">
              <a:lnSpc>
                <a:spcPct val="150000"/>
              </a:lnSpc>
              <a:spcBef>
                <a:spcPts val="0"/>
              </a:spcBef>
              <a:buFont typeface="Arial" panose="020B0604020202020204" pitchFamily="34" charset="0"/>
              <a:buChar char="•"/>
            </a:pPr>
            <a:r>
              <a:rPr lang="en-US" sz="2000" dirty="0"/>
              <a:t>Services  </a:t>
            </a:r>
          </a:p>
          <a:p>
            <a:pPr marL="742950" lvl="1" indent="-285750">
              <a:lnSpc>
                <a:spcPct val="150000"/>
              </a:lnSpc>
              <a:spcBef>
                <a:spcPts val="0"/>
              </a:spcBef>
              <a:buFont typeface="Arial" panose="020B0604020202020204" pitchFamily="34" charset="0"/>
              <a:buChar char="•"/>
            </a:pPr>
            <a:r>
              <a:rPr lang="en-US" sz="2000" dirty="0"/>
              <a:t>Eligibility </a:t>
            </a:r>
          </a:p>
          <a:p>
            <a:pPr marL="285750" indent="-285750">
              <a:lnSpc>
                <a:spcPct val="150000"/>
              </a:lnSpc>
              <a:spcBef>
                <a:spcPts val="0"/>
              </a:spcBef>
              <a:buSzPts val="1400"/>
              <a:buFont typeface="Arial" panose="020B0604020202020204" pitchFamily="34" charset="0"/>
              <a:buChar char="•"/>
            </a:pPr>
            <a:r>
              <a:rPr lang="en-US" sz="2000" dirty="0"/>
              <a:t>Head Start Collaboration Offices </a:t>
            </a:r>
          </a:p>
          <a:p>
            <a:pPr marL="285750" indent="-285750">
              <a:lnSpc>
                <a:spcPct val="150000"/>
              </a:lnSpc>
              <a:spcBef>
                <a:spcPts val="0"/>
              </a:spcBef>
              <a:buSzPts val="1400"/>
              <a:buFont typeface="Arial" panose="020B0604020202020204" pitchFamily="34" charset="0"/>
              <a:buChar char="•"/>
            </a:pPr>
            <a:r>
              <a:rPr lang="en-US" sz="2000" dirty="0"/>
              <a:t>About Head Start on Housing (HSOH)</a:t>
            </a:r>
          </a:p>
        </p:txBody>
      </p:sp>
      <p:sp>
        <p:nvSpPr>
          <p:cNvPr id="107" name="Google Shape;107;p3"/>
          <p:cNvSpPr/>
          <p:nvPr/>
        </p:nvSpPr>
        <p:spPr>
          <a:xfrm rot="-5400000">
            <a:off x="7739105" y="1924876"/>
            <a:ext cx="4145148" cy="3382069"/>
          </a:xfrm>
          <a:prstGeom prst="homePlate">
            <a:avLst>
              <a:gd name="adj" fmla="val 29296"/>
            </a:avLst>
          </a:prstGeom>
          <a:solidFill>
            <a:srgbClr val="61366E"/>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109" name="Google Shape;109;p3"/>
          <p:cNvPicPr preferRelativeResize="0"/>
          <p:nvPr/>
        </p:nvPicPr>
        <p:blipFill rotWithShape="1">
          <a:blip r:embed="rId3">
            <a:alphaModFix/>
          </a:blip>
          <a:srcRect/>
          <a:stretch/>
        </p:blipFill>
        <p:spPr>
          <a:xfrm>
            <a:off x="0" y="-26969"/>
            <a:ext cx="12192001" cy="598475"/>
          </a:xfrm>
          <a:prstGeom prst="rect">
            <a:avLst/>
          </a:prstGeom>
          <a:noFill/>
          <a:ln>
            <a:noFill/>
          </a:ln>
        </p:spPr>
      </p:pic>
      <p:pic>
        <p:nvPicPr>
          <p:cNvPr id="111" name="Google Shape;111;p3"/>
          <p:cNvPicPr preferRelativeResize="0"/>
          <p:nvPr/>
        </p:nvPicPr>
        <p:blipFill rotWithShape="1">
          <a:blip r:embed="rId4">
            <a:alphaModFix/>
          </a:blip>
          <a:srcRect/>
          <a:stretch/>
        </p:blipFill>
        <p:spPr>
          <a:xfrm>
            <a:off x="9258264" y="1894447"/>
            <a:ext cx="1106825" cy="363177"/>
          </a:xfrm>
          <a:prstGeom prst="rect">
            <a:avLst/>
          </a:prstGeom>
          <a:noFill/>
          <a:ln>
            <a:noFill/>
          </a:ln>
        </p:spPr>
      </p:pic>
      <p:cxnSp>
        <p:nvCxnSpPr>
          <p:cNvPr id="112" name="Google Shape;112;p3"/>
          <p:cNvCxnSpPr/>
          <p:nvPr/>
        </p:nvCxnSpPr>
        <p:spPr>
          <a:xfrm rot="10800000">
            <a:off x="3" y="2213924"/>
            <a:ext cx="6736973" cy="0"/>
          </a:xfrm>
          <a:prstGeom prst="straightConnector1">
            <a:avLst/>
          </a:prstGeom>
          <a:noFill/>
          <a:ln w="60325" cap="rnd" cmpd="sng">
            <a:solidFill>
              <a:srgbClr val="D6515C"/>
            </a:solidFill>
            <a:prstDash val="solid"/>
            <a:miter lim="800000"/>
            <a:headEnd type="none" w="sm" len="sm"/>
            <a:tailEnd type="none" w="sm" len="sm"/>
          </a:ln>
        </p:spPr>
      </p:cxn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dirty="0"/>
          </a:p>
        </p:txBody>
      </p:sp>
      <p:pic>
        <p:nvPicPr>
          <p:cNvPr id="16" name="Google Shape;134;p5">
            <a:extLst>
              <a:ext uri="{FF2B5EF4-FFF2-40B4-BE49-F238E27FC236}">
                <a16:creationId xmlns:a16="http://schemas.microsoft.com/office/drawing/2014/main" xmlns="" id="{8E690F7F-6886-6DAD-7812-593067B4CAB5}"/>
              </a:ext>
            </a:extLst>
          </p:cNvPr>
          <p:cNvPicPr preferRelativeResize="0"/>
          <p:nvPr/>
        </p:nvPicPr>
        <p:blipFill rotWithShape="1">
          <a:blip r:embed="rId5">
            <a:alphaModFix/>
          </a:blip>
          <a:srcRect l="4382" r="24233" b="1750"/>
          <a:stretch/>
        </p:blipFill>
        <p:spPr>
          <a:xfrm>
            <a:off x="8259304" y="2777853"/>
            <a:ext cx="3094496" cy="2743704"/>
          </a:xfrm>
          <a:prstGeom prst="rect">
            <a:avLst/>
          </a:prstGeom>
          <a:noFill/>
          <a:ln>
            <a:noFill/>
          </a:ln>
        </p:spPr>
      </p:pic>
      <p:pic>
        <p:nvPicPr>
          <p:cNvPr id="4" name="Picture 3">
            <a:extLst>
              <a:ext uri="{FF2B5EF4-FFF2-40B4-BE49-F238E27FC236}">
                <a16:creationId xmlns:a16="http://schemas.microsoft.com/office/drawing/2014/main" xmlns="" id="{33B037DE-24BE-C18F-033A-A81DFD026C6B}"/>
              </a:ext>
            </a:extLst>
          </p:cNvPr>
          <p:cNvPicPr>
            <a:picLocks noChangeAspect="1"/>
          </p:cNvPicPr>
          <p:nvPr/>
        </p:nvPicPr>
        <p:blipFill>
          <a:blip r:embed="rId6"/>
          <a:stretch>
            <a:fillRect/>
          </a:stretch>
        </p:blipFill>
        <p:spPr>
          <a:xfrm>
            <a:off x="1920815" y="5737807"/>
            <a:ext cx="7645879" cy="124834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txBox="1">
            <a:spLocks noGrp="1"/>
          </p:cNvSpPr>
          <p:nvPr>
            <p:ph type="title"/>
          </p:nvPr>
        </p:nvSpPr>
        <p:spPr>
          <a:xfrm>
            <a:off x="839789" y="1128452"/>
            <a:ext cx="6902132" cy="92894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61366E"/>
              </a:buClr>
              <a:buSzPts val="3200"/>
              <a:buFont typeface="Calibri"/>
              <a:buNone/>
            </a:pPr>
            <a:r>
              <a:rPr lang="en-US" b="1" dirty="0">
                <a:solidFill>
                  <a:srgbClr val="61366E"/>
                </a:solidFill>
                <a:latin typeface="Calibri"/>
                <a:ea typeface="Calibri"/>
                <a:cs typeface="Calibri"/>
                <a:sym typeface="Calibri"/>
              </a:rPr>
              <a:t>History of Head Start </a:t>
            </a:r>
            <a:endParaRPr dirty="0"/>
          </a:p>
        </p:txBody>
      </p:sp>
      <p:pic>
        <p:nvPicPr>
          <p:cNvPr id="109" name="Google Shape;109;p3"/>
          <p:cNvPicPr preferRelativeResize="0"/>
          <p:nvPr/>
        </p:nvPicPr>
        <p:blipFill rotWithShape="1">
          <a:blip r:embed="rId3">
            <a:alphaModFix/>
          </a:blip>
          <a:srcRect/>
          <a:stretch/>
        </p:blipFill>
        <p:spPr>
          <a:xfrm>
            <a:off x="0" y="-26969"/>
            <a:ext cx="12192001" cy="598475"/>
          </a:xfrm>
          <a:prstGeom prst="rect">
            <a:avLst/>
          </a:prstGeom>
          <a:noFill/>
          <a:ln>
            <a:noFill/>
          </a:ln>
        </p:spPr>
      </p:pic>
      <p:cxnSp>
        <p:nvCxnSpPr>
          <p:cNvPr id="112" name="Google Shape;112;p3"/>
          <p:cNvCxnSpPr/>
          <p:nvPr/>
        </p:nvCxnSpPr>
        <p:spPr>
          <a:xfrm rot="10800000">
            <a:off x="3" y="2213924"/>
            <a:ext cx="6736973" cy="0"/>
          </a:xfrm>
          <a:prstGeom prst="straightConnector1">
            <a:avLst/>
          </a:prstGeom>
          <a:noFill/>
          <a:ln w="60325" cap="rnd" cmpd="sng">
            <a:solidFill>
              <a:srgbClr val="D6515C"/>
            </a:solidFill>
            <a:prstDash val="solid"/>
            <a:miter lim="800000"/>
            <a:headEnd type="none" w="sm" len="sm"/>
            <a:tailEnd type="none" w="sm" len="sm"/>
          </a:ln>
        </p:spPr>
      </p:cxn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dirty="0"/>
          </a:p>
        </p:txBody>
      </p:sp>
      <p:pic>
        <p:nvPicPr>
          <p:cNvPr id="4" name="Picture 3" descr="A logo with buildings and trees&#10;&#10;Description automatically generated">
            <a:extLst>
              <a:ext uri="{FF2B5EF4-FFF2-40B4-BE49-F238E27FC236}">
                <a16:creationId xmlns:a16="http://schemas.microsoft.com/office/drawing/2014/main" xmlns="" id="{33B037DE-24BE-C18F-033A-A81DFD026C6B}"/>
              </a:ext>
            </a:extLst>
          </p:cNvPr>
          <p:cNvPicPr>
            <a:picLocks noChangeAspect="1"/>
          </p:cNvPicPr>
          <p:nvPr/>
        </p:nvPicPr>
        <p:blipFill>
          <a:blip r:embed="rId4"/>
          <a:stretch>
            <a:fillRect/>
          </a:stretch>
        </p:blipFill>
        <p:spPr>
          <a:xfrm>
            <a:off x="1920815" y="5737807"/>
            <a:ext cx="7645879" cy="1248347"/>
          </a:xfrm>
          <a:prstGeom prst="rect">
            <a:avLst/>
          </a:prstGeom>
        </p:spPr>
      </p:pic>
      <p:pic>
        <p:nvPicPr>
          <p:cNvPr id="2" name="Picture 1" descr="A group of people holding a banner&#10;&#10;Description automatically generated">
            <a:extLst>
              <a:ext uri="{FF2B5EF4-FFF2-40B4-BE49-F238E27FC236}">
                <a16:creationId xmlns:a16="http://schemas.microsoft.com/office/drawing/2014/main" xmlns="" id="{D826EF4D-D4BA-A5A6-ED77-FFC5BC5F8432}"/>
              </a:ext>
            </a:extLst>
          </p:cNvPr>
          <p:cNvPicPr>
            <a:picLocks noChangeAspect="1"/>
          </p:cNvPicPr>
          <p:nvPr/>
        </p:nvPicPr>
        <p:blipFill>
          <a:blip r:embed="rId5"/>
          <a:stretch>
            <a:fillRect/>
          </a:stretch>
        </p:blipFill>
        <p:spPr>
          <a:xfrm>
            <a:off x="8418619" y="3058515"/>
            <a:ext cx="2786113" cy="2066723"/>
          </a:xfrm>
          <a:prstGeom prst="rect">
            <a:avLst/>
          </a:prstGeom>
        </p:spPr>
      </p:pic>
      <p:graphicFrame>
        <p:nvGraphicFramePr>
          <p:cNvPr id="118" name="Google Shape;105;p3">
            <a:extLst>
              <a:ext uri="{FF2B5EF4-FFF2-40B4-BE49-F238E27FC236}">
                <a16:creationId xmlns:a16="http://schemas.microsoft.com/office/drawing/2014/main" xmlns="" id="{3573E2B2-3FC4-9214-BDCF-8B7EDFB94314}"/>
              </a:ext>
            </a:extLst>
          </p:cNvPr>
          <p:cNvGraphicFramePr/>
          <p:nvPr>
            <p:extLst>
              <p:ext uri="{D42A27DB-BD31-4B8C-83A1-F6EECF244321}">
                <p14:modId xmlns:p14="http://schemas.microsoft.com/office/powerpoint/2010/main" val="2694258292"/>
              </p:ext>
            </p:extLst>
          </p:nvPr>
        </p:nvGraphicFramePr>
        <p:xfrm>
          <a:off x="837569" y="2499872"/>
          <a:ext cx="6152814" cy="31840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658517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a:extLst>
            <a:ext uri="{FF2B5EF4-FFF2-40B4-BE49-F238E27FC236}">
              <a16:creationId xmlns:a16="http://schemas.microsoft.com/office/drawing/2014/main" xmlns="" id="{13B31538-39A9-3B4F-4EC4-17FFA3BEC343}"/>
            </a:ext>
          </a:extLst>
        </p:cNvPr>
        <p:cNvGrpSpPr/>
        <p:nvPr/>
      </p:nvGrpSpPr>
      <p:grpSpPr>
        <a:xfrm>
          <a:off x="0" y="0"/>
          <a:ext cx="0" cy="0"/>
          <a:chOff x="0" y="0"/>
          <a:chExt cx="0" cy="0"/>
        </a:xfrm>
      </p:grpSpPr>
      <p:sp>
        <p:nvSpPr>
          <p:cNvPr id="151" name="Google Shape;151;p7">
            <a:extLst>
              <a:ext uri="{FF2B5EF4-FFF2-40B4-BE49-F238E27FC236}">
                <a16:creationId xmlns:a16="http://schemas.microsoft.com/office/drawing/2014/main" xmlns="" id="{82CA1EF8-62E7-F86E-B827-A9CD4B5018FE}"/>
              </a:ext>
            </a:extLst>
          </p:cNvPr>
          <p:cNvSpPr txBox="1">
            <a:spLocks noGrp="1"/>
          </p:cNvSpPr>
          <p:nvPr>
            <p:ph type="title"/>
          </p:nvPr>
        </p:nvSpPr>
        <p:spPr>
          <a:xfrm>
            <a:off x="1489474" y="875291"/>
            <a:ext cx="8119215" cy="659555"/>
          </a:xfrm>
          <a:prstGeom prst="rect">
            <a:avLst/>
          </a:prstGeom>
          <a:noFill/>
          <a:ln>
            <a:noFill/>
          </a:ln>
        </p:spPr>
        <p:txBody>
          <a:bodyPr spcFirstLastPara="1" wrap="square" lIns="91425" tIns="45700" rIns="91425" bIns="45700" anchor="b" anchorCtr="0">
            <a:normAutofit/>
          </a:bodyPr>
          <a:lstStyle/>
          <a:p>
            <a:pPr>
              <a:buClr>
                <a:srgbClr val="61366E"/>
              </a:buClr>
            </a:pPr>
            <a:r>
              <a:rPr lang="en-US" b="1" dirty="0">
                <a:solidFill>
                  <a:srgbClr val="61366E"/>
                </a:solidFill>
              </a:rPr>
              <a:t>Head Start Services &amp; Delivery </a:t>
            </a:r>
            <a:endParaRPr lang="en-US" dirty="0"/>
          </a:p>
        </p:txBody>
      </p:sp>
      <p:cxnSp>
        <p:nvCxnSpPr>
          <p:cNvPr id="155" name="Google Shape;155;p7">
            <a:extLst>
              <a:ext uri="{FF2B5EF4-FFF2-40B4-BE49-F238E27FC236}">
                <a16:creationId xmlns:a16="http://schemas.microsoft.com/office/drawing/2014/main" xmlns="" id="{88E3877C-2CAA-8CEE-63F7-C3AD173C86F7}"/>
              </a:ext>
            </a:extLst>
          </p:cNvPr>
          <p:cNvCxnSpPr/>
          <p:nvPr/>
        </p:nvCxnSpPr>
        <p:spPr>
          <a:xfrm flipV="1">
            <a:off x="1595614" y="1611023"/>
            <a:ext cx="8378730" cy="19370"/>
          </a:xfrm>
          <a:prstGeom prst="straightConnector1">
            <a:avLst/>
          </a:prstGeom>
          <a:noFill/>
          <a:ln w="60325" cap="rnd" cmpd="sng">
            <a:solidFill>
              <a:srgbClr val="D6515C"/>
            </a:solidFill>
            <a:prstDash val="solid"/>
            <a:miter lim="800000"/>
            <a:headEnd type="none" w="sm" len="sm"/>
            <a:tailEnd type="none" w="sm" len="sm"/>
          </a:ln>
        </p:spPr>
      </p:cxnSp>
      <p:pic>
        <p:nvPicPr>
          <p:cNvPr id="156" name="Google Shape;156;p7">
            <a:extLst>
              <a:ext uri="{FF2B5EF4-FFF2-40B4-BE49-F238E27FC236}">
                <a16:creationId xmlns:a16="http://schemas.microsoft.com/office/drawing/2014/main" xmlns="" id="{B17FD524-8651-5F1C-668F-8B1315CD564B}"/>
              </a:ext>
            </a:extLst>
          </p:cNvPr>
          <p:cNvPicPr preferRelativeResize="0"/>
          <p:nvPr/>
        </p:nvPicPr>
        <p:blipFill rotWithShape="1">
          <a:blip r:embed="rId3">
            <a:alphaModFix/>
          </a:blip>
          <a:srcRect/>
          <a:stretch/>
        </p:blipFill>
        <p:spPr>
          <a:xfrm>
            <a:off x="0" y="-26969"/>
            <a:ext cx="12192001" cy="598475"/>
          </a:xfrm>
          <a:prstGeom prst="rect">
            <a:avLst/>
          </a:prstGeom>
          <a:noFill/>
          <a:ln>
            <a:noFill/>
          </a:ln>
        </p:spPr>
      </p:pic>
      <p:sp>
        <p:nvSpPr>
          <p:cNvPr id="3" name="Slide Number Placeholder 2">
            <a:extLst>
              <a:ext uri="{FF2B5EF4-FFF2-40B4-BE49-F238E27FC236}">
                <a16:creationId xmlns:a16="http://schemas.microsoft.com/office/drawing/2014/main" xmlns="" id="{7FFC3D21-45D3-77CC-A3A9-E4E377CC40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dirty="0"/>
          </a:p>
        </p:txBody>
      </p:sp>
      <p:pic>
        <p:nvPicPr>
          <p:cNvPr id="6" name="Picture 5">
            <a:extLst>
              <a:ext uri="{FF2B5EF4-FFF2-40B4-BE49-F238E27FC236}">
                <a16:creationId xmlns:a16="http://schemas.microsoft.com/office/drawing/2014/main" xmlns="" id="{F9656120-598D-2F42-A2A7-A77187C8568C}"/>
              </a:ext>
            </a:extLst>
          </p:cNvPr>
          <p:cNvPicPr>
            <a:picLocks noChangeAspect="1"/>
          </p:cNvPicPr>
          <p:nvPr/>
        </p:nvPicPr>
        <p:blipFill>
          <a:blip r:embed="rId4"/>
          <a:stretch>
            <a:fillRect/>
          </a:stretch>
        </p:blipFill>
        <p:spPr>
          <a:xfrm>
            <a:off x="1963947" y="5680297"/>
            <a:ext cx="7645879" cy="1248347"/>
          </a:xfrm>
          <a:prstGeom prst="rect">
            <a:avLst/>
          </a:prstGeom>
        </p:spPr>
      </p:pic>
      <p:sp>
        <p:nvSpPr>
          <p:cNvPr id="2" name="TextBox 1">
            <a:extLst>
              <a:ext uri="{FF2B5EF4-FFF2-40B4-BE49-F238E27FC236}">
                <a16:creationId xmlns:a16="http://schemas.microsoft.com/office/drawing/2014/main" xmlns="" id="{292A0B8E-2682-B4FF-4A75-20E4DC6C1ECE}"/>
              </a:ext>
            </a:extLst>
          </p:cNvPr>
          <p:cNvSpPr txBox="1"/>
          <p:nvPr/>
        </p:nvSpPr>
        <p:spPr>
          <a:xfrm>
            <a:off x="1593288" y="1857694"/>
            <a:ext cx="8336033"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a:cs typeface="Calibri"/>
              </a:rPr>
              <a:t>Programs deliver services to children age birth to 5 </a:t>
            </a:r>
            <a:r>
              <a:rPr lang="en-US" sz="2000" b="1" dirty="0">
                <a:latin typeface="Calibri"/>
                <a:cs typeface="Calibri"/>
              </a:rPr>
              <a:t>and</a:t>
            </a:r>
            <a:r>
              <a:rPr lang="en-US" sz="2000" dirty="0">
                <a:latin typeface="Calibri"/>
                <a:cs typeface="Calibri"/>
              </a:rPr>
              <a:t> their families.</a:t>
            </a:r>
            <a:endParaRPr lang="en-US" dirty="0">
              <a:cs typeface="Calibri"/>
            </a:endParaRPr>
          </a:p>
          <a:p>
            <a:r>
              <a:rPr lang="en-US" sz="2000" dirty="0">
                <a:latin typeface="Calibri"/>
                <a:cs typeface="Calibri"/>
              </a:rPr>
              <a:t/>
            </a:r>
            <a:br>
              <a:rPr lang="en-US" sz="2000" dirty="0">
                <a:latin typeface="Calibri"/>
                <a:cs typeface="Calibri"/>
              </a:rPr>
            </a:br>
            <a:r>
              <a:rPr lang="en-US" sz="2000" dirty="0">
                <a:latin typeface="Calibri"/>
                <a:cs typeface="Calibri"/>
              </a:rPr>
              <a:t>Services are provided in public schools, child care centers, family child care homes, or in the family's own home through a home visiting model.</a:t>
            </a:r>
            <a:endParaRPr lang="en-US" dirty="0">
              <a:cs typeface="Calibri"/>
            </a:endParaRPr>
          </a:p>
          <a:p>
            <a:pPr algn="ctr"/>
            <a:r>
              <a:rPr lang="en-US" sz="2000" dirty="0">
                <a:latin typeface="Calibri"/>
                <a:cs typeface="Calibri Light"/>
                <a:hlinkClick r:id="rId5"/>
              </a:rPr>
              <a:t/>
            </a:r>
            <a:br>
              <a:rPr lang="en-US" sz="2000" dirty="0">
                <a:latin typeface="Calibri"/>
                <a:cs typeface="Calibri Light"/>
                <a:hlinkClick r:id="rId5"/>
              </a:rPr>
            </a:br>
            <a:r>
              <a:rPr lang="en-US" sz="2000" dirty="0">
                <a:latin typeface="Calibri"/>
                <a:cs typeface="Calibri Light"/>
                <a:hlinkClick r:id="rId5"/>
              </a:rPr>
              <a:t/>
            </a:r>
            <a:br>
              <a:rPr lang="en-US" sz="2000" dirty="0">
                <a:latin typeface="Calibri"/>
                <a:cs typeface="Calibri Light"/>
                <a:hlinkClick r:id="rId5"/>
              </a:rPr>
            </a:br>
            <a:r>
              <a:rPr lang="en-US" sz="2000" dirty="0">
                <a:latin typeface="Calibri"/>
                <a:cs typeface="Calibri Light"/>
                <a:hlinkClick r:id="rId5"/>
              </a:rPr>
              <a:t/>
            </a:r>
            <a:br>
              <a:rPr lang="en-US" sz="2000" dirty="0">
                <a:latin typeface="Calibri"/>
                <a:cs typeface="Calibri Light"/>
                <a:hlinkClick r:id="rId5"/>
              </a:rPr>
            </a:br>
            <a:r>
              <a:rPr lang="en-US" sz="2000" dirty="0">
                <a:latin typeface="Calibri"/>
                <a:cs typeface="Calibri Light"/>
                <a:hlinkClick r:id="rId5"/>
              </a:rPr>
              <a:t/>
            </a:r>
            <a:br>
              <a:rPr lang="en-US" sz="2000" dirty="0">
                <a:latin typeface="Calibri"/>
                <a:cs typeface="Calibri Light"/>
                <a:hlinkClick r:id="rId5"/>
              </a:rPr>
            </a:br>
            <a:r>
              <a:rPr lang="en-US" sz="2000" dirty="0">
                <a:latin typeface="Calibri"/>
                <a:cs typeface="Calibri Light"/>
                <a:hlinkClick r:id="rId5"/>
              </a:rPr>
              <a:t/>
            </a:r>
            <a:br>
              <a:rPr lang="en-US" sz="2000" dirty="0">
                <a:latin typeface="Calibri"/>
                <a:cs typeface="Calibri Light"/>
                <a:hlinkClick r:id="rId5"/>
              </a:rPr>
            </a:br>
            <a:r>
              <a:rPr lang="en-US" sz="2000" dirty="0">
                <a:latin typeface="Calibri"/>
                <a:cs typeface="Calibri Light"/>
                <a:hlinkClick r:id="rId5"/>
              </a:rPr>
              <a:t/>
            </a:r>
            <a:br>
              <a:rPr lang="en-US" sz="2000" dirty="0">
                <a:latin typeface="Calibri"/>
                <a:cs typeface="Calibri Light"/>
                <a:hlinkClick r:id="rId5"/>
              </a:rPr>
            </a:br>
            <a:r>
              <a:rPr lang="en-US" sz="2000" dirty="0">
                <a:latin typeface="Calibri"/>
                <a:cs typeface="Calibri Light"/>
                <a:hlinkClick r:id="rId5"/>
              </a:rPr>
              <a:t/>
            </a:r>
            <a:br>
              <a:rPr lang="en-US" sz="2000" dirty="0">
                <a:latin typeface="Calibri"/>
                <a:cs typeface="Calibri Light"/>
                <a:hlinkClick r:id="rId5"/>
              </a:rPr>
            </a:br>
            <a:r>
              <a:rPr lang="en-US" sz="2000" dirty="0">
                <a:latin typeface="Calibri"/>
                <a:cs typeface="Calibri Light"/>
                <a:hlinkClick r:id="rId5"/>
              </a:rPr>
              <a:t/>
            </a:r>
            <a:br>
              <a:rPr lang="en-US" sz="2000" dirty="0">
                <a:latin typeface="Calibri"/>
                <a:cs typeface="Calibri Light"/>
                <a:hlinkClick r:id="rId5"/>
              </a:rPr>
            </a:br>
            <a:r>
              <a:rPr lang="en-US" sz="2000" dirty="0">
                <a:latin typeface="Calibri"/>
                <a:cs typeface="Calibri Light"/>
                <a:hlinkClick r:id="rId5"/>
              </a:rPr>
              <a:t>https://eclkc.ohs.acf.hhs.gov/</a:t>
            </a:r>
            <a:endParaRPr lang="en-US" sz="2000" dirty="0">
              <a:latin typeface="Calibri"/>
              <a:cs typeface="Calibri Light"/>
            </a:endParaRPr>
          </a:p>
          <a:p>
            <a:endParaRPr lang="en-US" sz="2000" dirty="0">
              <a:latin typeface="Calibri"/>
              <a:cs typeface="Calibri Light"/>
            </a:endParaRPr>
          </a:p>
          <a:p>
            <a:endParaRPr lang="en-US" sz="2000" b="1" dirty="0">
              <a:latin typeface="Calibri"/>
              <a:cs typeface="Calibri"/>
            </a:endParaRPr>
          </a:p>
          <a:p>
            <a:pPr lvl="3"/>
            <a:endParaRPr lang="en-US" sz="1800" dirty="0">
              <a:latin typeface="Calibri"/>
              <a:cs typeface="Calibri"/>
            </a:endParaRPr>
          </a:p>
          <a:p>
            <a:pPr marL="285750" indent="-285750">
              <a:buChar char="•"/>
            </a:pPr>
            <a:endParaRPr lang="en-US" sz="1800" dirty="0">
              <a:latin typeface="Calibri"/>
              <a:cs typeface="Calibri"/>
            </a:endParaRPr>
          </a:p>
          <a:p>
            <a:endParaRPr lang="en-US" dirty="0"/>
          </a:p>
          <a:p>
            <a:endParaRPr lang="en-US" dirty="0"/>
          </a:p>
          <a:p>
            <a:endParaRPr lang="en-US" dirty="0"/>
          </a:p>
        </p:txBody>
      </p:sp>
      <p:pic>
        <p:nvPicPr>
          <p:cNvPr id="4" name="Picture 3">
            <a:extLst>
              <a:ext uri="{FF2B5EF4-FFF2-40B4-BE49-F238E27FC236}">
                <a16:creationId xmlns:a16="http://schemas.microsoft.com/office/drawing/2014/main" xmlns="" id="{F005A7D8-A30E-2CFD-9B4E-6893149545DC}"/>
              </a:ext>
            </a:extLst>
          </p:cNvPr>
          <p:cNvPicPr>
            <a:picLocks noChangeAspect="1"/>
          </p:cNvPicPr>
          <p:nvPr/>
        </p:nvPicPr>
        <p:blipFill>
          <a:blip r:embed="rId6"/>
          <a:stretch>
            <a:fillRect/>
          </a:stretch>
        </p:blipFill>
        <p:spPr>
          <a:xfrm>
            <a:off x="4172761" y="3312407"/>
            <a:ext cx="3177086" cy="1934570"/>
          </a:xfrm>
          <a:prstGeom prst="rect">
            <a:avLst/>
          </a:prstGeom>
        </p:spPr>
      </p:pic>
    </p:spTree>
    <p:extLst>
      <p:ext uri="{BB962C8B-B14F-4D97-AF65-F5344CB8AC3E}">
        <p14:creationId xmlns:p14="http://schemas.microsoft.com/office/powerpoint/2010/main" val="936514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a:extLst>
            <a:ext uri="{FF2B5EF4-FFF2-40B4-BE49-F238E27FC236}">
              <a16:creationId xmlns:a16="http://schemas.microsoft.com/office/drawing/2014/main" xmlns="" id="{5FAC6257-4882-2B9D-BE75-84DE6FE0C149}"/>
            </a:ext>
          </a:extLst>
        </p:cNvPr>
        <p:cNvGrpSpPr/>
        <p:nvPr/>
      </p:nvGrpSpPr>
      <p:grpSpPr>
        <a:xfrm>
          <a:off x="0" y="0"/>
          <a:ext cx="0" cy="0"/>
          <a:chOff x="0" y="0"/>
          <a:chExt cx="0" cy="0"/>
        </a:xfrm>
      </p:grpSpPr>
      <p:sp>
        <p:nvSpPr>
          <p:cNvPr id="151" name="Google Shape;151;p7">
            <a:extLst>
              <a:ext uri="{FF2B5EF4-FFF2-40B4-BE49-F238E27FC236}">
                <a16:creationId xmlns:a16="http://schemas.microsoft.com/office/drawing/2014/main" xmlns="" id="{DD262836-193C-622F-FA25-DDD933F49821}"/>
              </a:ext>
            </a:extLst>
          </p:cNvPr>
          <p:cNvSpPr txBox="1">
            <a:spLocks noGrp="1"/>
          </p:cNvSpPr>
          <p:nvPr>
            <p:ph type="title"/>
          </p:nvPr>
        </p:nvSpPr>
        <p:spPr>
          <a:xfrm>
            <a:off x="1489474" y="875291"/>
            <a:ext cx="8119215" cy="659555"/>
          </a:xfrm>
          <a:prstGeom prst="rect">
            <a:avLst/>
          </a:prstGeom>
          <a:noFill/>
          <a:ln>
            <a:noFill/>
          </a:ln>
        </p:spPr>
        <p:txBody>
          <a:bodyPr spcFirstLastPara="1" wrap="square" lIns="91425" tIns="45700" rIns="91425" bIns="45700" anchor="b" anchorCtr="0">
            <a:normAutofit/>
          </a:bodyPr>
          <a:lstStyle/>
          <a:p>
            <a:pPr>
              <a:buClr>
                <a:srgbClr val="61366E"/>
              </a:buClr>
            </a:pPr>
            <a:r>
              <a:rPr lang="en-US" b="1" dirty="0">
                <a:solidFill>
                  <a:srgbClr val="61366E"/>
                </a:solidFill>
              </a:rPr>
              <a:t>Head Start Services </a:t>
            </a:r>
            <a:endParaRPr lang="en-US" dirty="0"/>
          </a:p>
        </p:txBody>
      </p:sp>
      <p:cxnSp>
        <p:nvCxnSpPr>
          <p:cNvPr id="155" name="Google Shape;155;p7">
            <a:extLst>
              <a:ext uri="{FF2B5EF4-FFF2-40B4-BE49-F238E27FC236}">
                <a16:creationId xmlns:a16="http://schemas.microsoft.com/office/drawing/2014/main" xmlns="" id="{564D0F16-8EE1-75BA-18F2-07DCD7E5D973}"/>
              </a:ext>
            </a:extLst>
          </p:cNvPr>
          <p:cNvCxnSpPr/>
          <p:nvPr/>
        </p:nvCxnSpPr>
        <p:spPr>
          <a:xfrm flipV="1">
            <a:off x="1595614" y="1611023"/>
            <a:ext cx="8378730" cy="19370"/>
          </a:xfrm>
          <a:prstGeom prst="straightConnector1">
            <a:avLst/>
          </a:prstGeom>
          <a:noFill/>
          <a:ln w="60325" cap="rnd" cmpd="sng">
            <a:solidFill>
              <a:srgbClr val="D6515C"/>
            </a:solidFill>
            <a:prstDash val="solid"/>
            <a:miter lim="800000"/>
            <a:headEnd type="none" w="sm" len="sm"/>
            <a:tailEnd type="none" w="sm" len="sm"/>
          </a:ln>
        </p:spPr>
      </p:cxnSp>
      <p:pic>
        <p:nvPicPr>
          <p:cNvPr id="156" name="Google Shape;156;p7">
            <a:extLst>
              <a:ext uri="{FF2B5EF4-FFF2-40B4-BE49-F238E27FC236}">
                <a16:creationId xmlns:a16="http://schemas.microsoft.com/office/drawing/2014/main" xmlns="" id="{DE768F66-7BD3-5CB4-3A31-52E6A59CE746}"/>
              </a:ext>
            </a:extLst>
          </p:cNvPr>
          <p:cNvPicPr preferRelativeResize="0"/>
          <p:nvPr/>
        </p:nvPicPr>
        <p:blipFill rotWithShape="1">
          <a:blip r:embed="rId3">
            <a:alphaModFix/>
          </a:blip>
          <a:srcRect/>
          <a:stretch/>
        </p:blipFill>
        <p:spPr>
          <a:xfrm>
            <a:off x="0" y="-26969"/>
            <a:ext cx="12192001" cy="598475"/>
          </a:xfrm>
          <a:prstGeom prst="rect">
            <a:avLst/>
          </a:prstGeom>
          <a:noFill/>
          <a:ln>
            <a:noFill/>
          </a:ln>
        </p:spPr>
      </p:pic>
      <p:sp>
        <p:nvSpPr>
          <p:cNvPr id="3" name="Slide Number Placeholder 2">
            <a:extLst>
              <a:ext uri="{FF2B5EF4-FFF2-40B4-BE49-F238E27FC236}">
                <a16:creationId xmlns:a16="http://schemas.microsoft.com/office/drawing/2014/main" xmlns="" id="{3B9D8773-909F-47EF-671E-1E2BD0E2900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dirty="0"/>
          </a:p>
        </p:txBody>
      </p:sp>
      <p:pic>
        <p:nvPicPr>
          <p:cNvPr id="6" name="Picture 5">
            <a:extLst>
              <a:ext uri="{FF2B5EF4-FFF2-40B4-BE49-F238E27FC236}">
                <a16:creationId xmlns:a16="http://schemas.microsoft.com/office/drawing/2014/main" xmlns="" id="{288F3EE7-AB06-CF3B-9F4F-00730DAFA1F3}"/>
              </a:ext>
            </a:extLst>
          </p:cNvPr>
          <p:cNvPicPr>
            <a:picLocks noChangeAspect="1"/>
          </p:cNvPicPr>
          <p:nvPr/>
        </p:nvPicPr>
        <p:blipFill>
          <a:blip r:embed="rId4"/>
          <a:stretch>
            <a:fillRect/>
          </a:stretch>
        </p:blipFill>
        <p:spPr>
          <a:xfrm>
            <a:off x="1963947" y="5680297"/>
            <a:ext cx="7645879" cy="1248347"/>
          </a:xfrm>
          <a:prstGeom prst="rect">
            <a:avLst/>
          </a:prstGeom>
        </p:spPr>
      </p:pic>
      <p:sp>
        <p:nvSpPr>
          <p:cNvPr id="2" name="TextBox 1">
            <a:extLst>
              <a:ext uri="{FF2B5EF4-FFF2-40B4-BE49-F238E27FC236}">
                <a16:creationId xmlns:a16="http://schemas.microsoft.com/office/drawing/2014/main" xmlns="" id="{6E351508-C9B0-0807-C128-87D81EE4B63D}"/>
              </a:ext>
            </a:extLst>
          </p:cNvPr>
          <p:cNvSpPr txBox="1"/>
          <p:nvPr/>
        </p:nvSpPr>
        <p:spPr>
          <a:xfrm>
            <a:off x="1533757" y="1833882"/>
            <a:ext cx="8336033"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dirty="0">
                <a:latin typeface="Calibri"/>
                <a:cs typeface="Calibri Light"/>
              </a:rPr>
              <a:t>Early Care &amp; Education</a:t>
            </a:r>
            <a:r>
              <a:rPr lang="en-US" sz="1800" dirty="0">
                <a:latin typeface="Calibri"/>
                <a:cs typeface="Calibri Light"/>
              </a:rPr>
              <a:t>: Providing a variety of learning experiences to help children grow intellectually, socially, and emotionally.</a:t>
            </a:r>
          </a:p>
          <a:p>
            <a:endParaRPr lang="en-US" sz="1800" dirty="0">
              <a:latin typeface="Calibri"/>
              <a:cs typeface="Calibri Light"/>
            </a:endParaRPr>
          </a:p>
          <a:p>
            <a:r>
              <a:rPr lang="en-US" sz="1800" b="1" dirty="0">
                <a:latin typeface="Calibri"/>
                <a:cs typeface="Calibri Light"/>
              </a:rPr>
              <a:t>Health</a:t>
            </a:r>
            <a:r>
              <a:rPr lang="en-US" sz="1800" dirty="0">
                <a:latin typeface="Calibri"/>
                <a:cs typeface="Calibri Light"/>
              </a:rPr>
              <a:t>: Providing health services such as immunizations, dental, medical, and mental health, and nutritional services, and early identification of health problems.</a:t>
            </a:r>
            <a:br>
              <a:rPr lang="en-US" sz="1800" dirty="0">
                <a:latin typeface="Calibri"/>
                <a:cs typeface="Calibri Light"/>
              </a:rPr>
            </a:br>
            <a:endParaRPr lang="en-US" sz="1800" dirty="0">
              <a:latin typeface="Calibri"/>
            </a:endParaRPr>
          </a:p>
          <a:p>
            <a:r>
              <a:rPr lang="en-US" sz="1800" b="1" dirty="0">
                <a:latin typeface="Calibri"/>
                <a:cs typeface="Calibri Light"/>
              </a:rPr>
              <a:t>Parent Engagement:</a:t>
            </a:r>
            <a:r>
              <a:rPr lang="en-US" sz="1800" dirty="0">
                <a:latin typeface="Calibri"/>
                <a:cs typeface="Calibri Light"/>
              </a:rPr>
              <a:t> Engaging parents in the planning and implementation of activities. Parents serve on policy councils and committees that make administrative decisions; participate in classes and workshops on child development; and are offered volunteer opportunities.  </a:t>
            </a:r>
            <a:br>
              <a:rPr lang="en-US" sz="1800" dirty="0">
                <a:latin typeface="Calibri"/>
                <a:cs typeface="Calibri Light"/>
              </a:rPr>
            </a:br>
            <a:endParaRPr lang="en-US" sz="1800" dirty="0">
              <a:latin typeface="Calibri"/>
            </a:endParaRPr>
          </a:p>
          <a:p>
            <a:r>
              <a:rPr lang="en-US" sz="1800" b="1" dirty="0">
                <a:latin typeface="Calibri"/>
                <a:cs typeface="Calibri Light"/>
              </a:rPr>
              <a:t>Social Services</a:t>
            </a:r>
            <a:r>
              <a:rPr lang="en-US" sz="1800" dirty="0">
                <a:latin typeface="Calibri"/>
                <a:cs typeface="Calibri Light"/>
              </a:rPr>
              <a:t>: Provide outreach to families to help identify their strengths and determine what services they may need or desire.</a:t>
            </a:r>
            <a:endParaRPr lang="en-US" sz="1800" dirty="0">
              <a:latin typeface="Calibri"/>
            </a:endParaRPr>
          </a:p>
          <a:p>
            <a:endParaRPr lang="en-US" sz="2000" dirty="0">
              <a:latin typeface="Calibri"/>
              <a:cs typeface="Calibri"/>
            </a:endParaRPr>
          </a:p>
          <a:p>
            <a:pPr lvl="3"/>
            <a:endParaRPr lang="en-US" sz="1800" dirty="0">
              <a:latin typeface="Calibri"/>
              <a:cs typeface="Calibri"/>
            </a:endParaRPr>
          </a:p>
          <a:p>
            <a:pPr marL="285750" indent="-285750">
              <a:buChar char="•"/>
            </a:pPr>
            <a:endParaRPr lang="en-US" sz="1800" dirty="0">
              <a:latin typeface="Calibri"/>
              <a:cs typeface="Calibri"/>
            </a:endParaRPr>
          </a:p>
          <a:p>
            <a:endParaRPr lang="en-US" dirty="0"/>
          </a:p>
          <a:p>
            <a:endParaRPr lang="en-US" dirty="0"/>
          </a:p>
          <a:p>
            <a:endParaRPr lang="en-US" dirty="0"/>
          </a:p>
        </p:txBody>
      </p:sp>
    </p:spTree>
    <p:extLst>
      <p:ext uri="{BB962C8B-B14F-4D97-AF65-F5344CB8AC3E}">
        <p14:creationId xmlns:p14="http://schemas.microsoft.com/office/powerpoint/2010/main" val="1065066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7"/>
          <p:cNvSpPr txBox="1">
            <a:spLocks noGrp="1"/>
          </p:cNvSpPr>
          <p:nvPr>
            <p:ph type="title"/>
          </p:nvPr>
        </p:nvSpPr>
        <p:spPr>
          <a:xfrm>
            <a:off x="1489474" y="875291"/>
            <a:ext cx="8119215" cy="659555"/>
          </a:xfrm>
          <a:prstGeom prst="rect">
            <a:avLst/>
          </a:prstGeom>
          <a:noFill/>
          <a:ln>
            <a:noFill/>
          </a:ln>
        </p:spPr>
        <p:txBody>
          <a:bodyPr spcFirstLastPara="1" wrap="square" lIns="91425" tIns="45700" rIns="91425" bIns="45700" anchor="b" anchorCtr="0">
            <a:normAutofit/>
          </a:bodyPr>
          <a:lstStyle/>
          <a:p>
            <a:pPr>
              <a:buClr>
                <a:srgbClr val="61366E"/>
              </a:buClr>
            </a:pPr>
            <a:r>
              <a:rPr lang="en-US" b="1" dirty="0">
                <a:solidFill>
                  <a:srgbClr val="61366E"/>
                </a:solidFill>
              </a:rPr>
              <a:t>Head Start Eligibility </a:t>
            </a:r>
            <a:endParaRPr lang="en-US" dirty="0"/>
          </a:p>
        </p:txBody>
      </p:sp>
      <p:cxnSp>
        <p:nvCxnSpPr>
          <p:cNvPr id="155" name="Google Shape;155;p7"/>
          <p:cNvCxnSpPr/>
          <p:nvPr/>
        </p:nvCxnSpPr>
        <p:spPr>
          <a:xfrm flipV="1">
            <a:off x="1595614" y="1611023"/>
            <a:ext cx="8378730" cy="19370"/>
          </a:xfrm>
          <a:prstGeom prst="straightConnector1">
            <a:avLst/>
          </a:prstGeom>
          <a:noFill/>
          <a:ln w="60325" cap="rnd" cmpd="sng">
            <a:solidFill>
              <a:srgbClr val="D6515C"/>
            </a:solidFill>
            <a:prstDash val="solid"/>
            <a:miter lim="800000"/>
            <a:headEnd type="none" w="sm" len="sm"/>
            <a:tailEnd type="none" w="sm" len="sm"/>
          </a:ln>
        </p:spPr>
      </p:cxnSp>
      <p:pic>
        <p:nvPicPr>
          <p:cNvPr id="156" name="Google Shape;156;p7"/>
          <p:cNvPicPr preferRelativeResize="0"/>
          <p:nvPr/>
        </p:nvPicPr>
        <p:blipFill rotWithShape="1">
          <a:blip r:embed="rId3">
            <a:alphaModFix/>
          </a:blip>
          <a:srcRect/>
          <a:stretch/>
        </p:blipFill>
        <p:spPr>
          <a:xfrm>
            <a:off x="0" y="-26969"/>
            <a:ext cx="12192001" cy="598475"/>
          </a:xfrm>
          <a:prstGeom prst="rect">
            <a:avLst/>
          </a:prstGeom>
          <a:noFill/>
          <a:ln>
            <a:noFill/>
          </a:ln>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dirty="0"/>
          </a:p>
        </p:txBody>
      </p:sp>
      <p:pic>
        <p:nvPicPr>
          <p:cNvPr id="6" name="Picture 5">
            <a:extLst>
              <a:ext uri="{FF2B5EF4-FFF2-40B4-BE49-F238E27FC236}">
                <a16:creationId xmlns:a16="http://schemas.microsoft.com/office/drawing/2014/main" xmlns="" id="{76DA8E07-6F5E-2E6C-3C9B-200CA542E12F}"/>
              </a:ext>
            </a:extLst>
          </p:cNvPr>
          <p:cNvPicPr>
            <a:picLocks noChangeAspect="1"/>
          </p:cNvPicPr>
          <p:nvPr/>
        </p:nvPicPr>
        <p:blipFill>
          <a:blip r:embed="rId4"/>
          <a:stretch>
            <a:fillRect/>
          </a:stretch>
        </p:blipFill>
        <p:spPr>
          <a:xfrm>
            <a:off x="1963947" y="5680297"/>
            <a:ext cx="7645879" cy="1248347"/>
          </a:xfrm>
          <a:prstGeom prst="rect">
            <a:avLst/>
          </a:prstGeom>
        </p:spPr>
      </p:pic>
      <p:sp>
        <p:nvSpPr>
          <p:cNvPr id="2" name="TextBox 1">
            <a:extLst>
              <a:ext uri="{FF2B5EF4-FFF2-40B4-BE49-F238E27FC236}">
                <a16:creationId xmlns:a16="http://schemas.microsoft.com/office/drawing/2014/main" xmlns="" id="{210CECA6-CBF3-FF65-3B05-EABA41FFCB64}"/>
              </a:ext>
            </a:extLst>
          </p:cNvPr>
          <p:cNvSpPr txBox="1"/>
          <p:nvPr/>
        </p:nvSpPr>
        <p:spPr>
          <a:xfrm>
            <a:off x="1533757" y="1833882"/>
            <a:ext cx="8336033"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
            </a:pPr>
            <a:r>
              <a:rPr lang="en-US" sz="2000" dirty="0">
                <a:latin typeface="Calibri"/>
                <a:cs typeface="Calibri"/>
              </a:rPr>
              <a:t>The Family Income is at or below the Federal Poverty Guidelines </a:t>
            </a:r>
            <a:br>
              <a:rPr lang="en-US" sz="2000" dirty="0">
                <a:latin typeface="Calibri"/>
                <a:cs typeface="Calibri"/>
              </a:rPr>
            </a:br>
            <a:endParaRPr lang="en-US" sz="2000" dirty="0">
              <a:latin typeface="Calibri"/>
              <a:cs typeface="Calibri"/>
            </a:endParaRPr>
          </a:p>
          <a:p>
            <a:pPr marL="342900" indent="-342900">
              <a:buFont typeface="Wingdings"/>
              <a:buChar char="§"/>
            </a:pPr>
            <a:r>
              <a:rPr lang="en-US" sz="2000" dirty="0">
                <a:latin typeface="Calibri"/>
                <a:cs typeface="Calibri"/>
              </a:rPr>
              <a:t>Child is a Foster Child</a:t>
            </a:r>
            <a:br>
              <a:rPr lang="en-US" sz="2000" dirty="0">
                <a:latin typeface="Calibri"/>
                <a:cs typeface="Calibri"/>
              </a:rPr>
            </a:br>
            <a:endParaRPr lang="en-US" sz="2000" dirty="0">
              <a:latin typeface="Calibri"/>
            </a:endParaRPr>
          </a:p>
          <a:p>
            <a:pPr marL="342900" indent="-342900">
              <a:buFont typeface="Wingdings"/>
              <a:buChar char="§"/>
            </a:pPr>
            <a:r>
              <a:rPr lang="en-US" sz="2000" dirty="0">
                <a:latin typeface="Calibri"/>
                <a:cs typeface="Calibri"/>
              </a:rPr>
              <a:t>Child/Family Receives Public Assistance: Temporary Assistance for Needy Families (TANF), Supplemental Security Income (SSI), or Supplemental Nutrition Assistance Program (SNAP) </a:t>
            </a:r>
          </a:p>
          <a:p>
            <a:pPr marL="342900" indent="-342900">
              <a:buFont typeface="Wingdings"/>
              <a:buChar char="§"/>
            </a:pPr>
            <a:endParaRPr lang="en-US" sz="2000" dirty="0">
              <a:latin typeface="Calibri"/>
              <a:cs typeface="Calibri"/>
            </a:endParaRPr>
          </a:p>
          <a:p>
            <a:pPr marL="342900" indent="-342900">
              <a:buFont typeface="Wingdings"/>
              <a:buChar char="§"/>
            </a:pPr>
            <a:r>
              <a:rPr lang="en-US" sz="2000" dirty="0">
                <a:latin typeface="Calibri"/>
                <a:cs typeface="Calibri"/>
              </a:rPr>
              <a:t>Child/Family is experiencing homelessness</a:t>
            </a:r>
            <a:endParaRPr lang="en-US" sz="2000" dirty="0"/>
          </a:p>
          <a:p>
            <a:pPr marL="342900" indent="-342900">
              <a:buFont typeface="Courier New,monospace"/>
              <a:buChar char="o"/>
            </a:pPr>
            <a:endParaRPr lang="en-US" sz="2000" dirty="0">
              <a:latin typeface="Calibri"/>
              <a:cs typeface="Calibri"/>
            </a:endParaRPr>
          </a:p>
          <a:p>
            <a:r>
              <a:rPr lang="en-US" sz="2000" dirty="0">
                <a:latin typeface="Calibri"/>
                <a:cs typeface="Calibri"/>
                <a:hlinkClick r:id="rId5"/>
              </a:rPr>
              <a:t>https://aspe.hhs.gov/topics/poverty-economic-mobility/poverty-guidelines</a:t>
            </a:r>
            <a:endParaRPr lang="en-US" dirty="0"/>
          </a:p>
          <a:p>
            <a:endParaRPr lang="en-US" sz="2000" b="1" dirty="0">
              <a:latin typeface="Calibri"/>
              <a:cs typeface="Calibri"/>
            </a:endParaRPr>
          </a:p>
          <a:p>
            <a:endParaRPr lang="en-US" dirty="0"/>
          </a:p>
        </p:txBody>
      </p:sp>
    </p:spTree>
    <p:extLst>
      <p:ext uri="{BB962C8B-B14F-4D97-AF65-F5344CB8AC3E}">
        <p14:creationId xmlns:p14="http://schemas.microsoft.com/office/powerpoint/2010/main" val="3507730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7"/>
          <p:cNvSpPr txBox="1">
            <a:spLocks noGrp="1"/>
          </p:cNvSpPr>
          <p:nvPr>
            <p:ph type="title"/>
          </p:nvPr>
        </p:nvSpPr>
        <p:spPr>
          <a:xfrm>
            <a:off x="1489474" y="875291"/>
            <a:ext cx="8119215" cy="659555"/>
          </a:xfrm>
          <a:prstGeom prst="rect">
            <a:avLst/>
          </a:prstGeom>
          <a:noFill/>
          <a:ln>
            <a:noFill/>
          </a:ln>
        </p:spPr>
        <p:txBody>
          <a:bodyPr spcFirstLastPara="1" wrap="square" lIns="91425" tIns="45700" rIns="91425" bIns="45700" anchor="b" anchorCtr="0">
            <a:normAutofit/>
          </a:bodyPr>
          <a:lstStyle/>
          <a:p>
            <a:pPr>
              <a:buClr>
                <a:srgbClr val="61366E"/>
              </a:buClr>
            </a:pPr>
            <a:r>
              <a:rPr lang="en-US" b="1" dirty="0">
                <a:solidFill>
                  <a:srgbClr val="61366E"/>
                </a:solidFill>
              </a:rPr>
              <a:t>Head Start Collaboration Offices  </a:t>
            </a:r>
            <a:endParaRPr lang="en-US" dirty="0"/>
          </a:p>
        </p:txBody>
      </p:sp>
      <p:cxnSp>
        <p:nvCxnSpPr>
          <p:cNvPr id="155" name="Google Shape;155;p7"/>
          <p:cNvCxnSpPr/>
          <p:nvPr/>
        </p:nvCxnSpPr>
        <p:spPr>
          <a:xfrm flipV="1">
            <a:off x="1595614" y="1611023"/>
            <a:ext cx="8378730" cy="19370"/>
          </a:xfrm>
          <a:prstGeom prst="straightConnector1">
            <a:avLst/>
          </a:prstGeom>
          <a:noFill/>
          <a:ln w="60325" cap="rnd" cmpd="sng">
            <a:solidFill>
              <a:srgbClr val="D6515C"/>
            </a:solidFill>
            <a:prstDash val="solid"/>
            <a:miter lim="800000"/>
            <a:headEnd type="none" w="sm" len="sm"/>
            <a:tailEnd type="none" w="sm" len="sm"/>
          </a:ln>
        </p:spPr>
      </p:cxnSp>
      <p:pic>
        <p:nvPicPr>
          <p:cNvPr id="156" name="Google Shape;156;p7"/>
          <p:cNvPicPr preferRelativeResize="0"/>
          <p:nvPr/>
        </p:nvPicPr>
        <p:blipFill rotWithShape="1">
          <a:blip r:embed="rId3">
            <a:alphaModFix/>
          </a:blip>
          <a:srcRect/>
          <a:stretch/>
        </p:blipFill>
        <p:spPr>
          <a:xfrm>
            <a:off x="0" y="-26969"/>
            <a:ext cx="12192001" cy="598475"/>
          </a:xfrm>
          <a:prstGeom prst="rect">
            <a:avLst/>
          </a:prstGeom>
          <a:noFill/>
          <a:ln>
            <a:noFill/>
          </a:ln>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dirty="0"/>
          </a:p>
        </p:txBody>
      </p:sp>
      <p:pic>
        <p:nvPicPr>
          <p:cNvPr id="6" name="Picture 5">
            <a:extLst>
              <a:ext uri="{FF2B5EF4-FFF2-40B4-BE49-F238E27FC236}">
                <a16:creationId xmlns:a16="http://schemas.microsoft.com/office/drawing/2014/main" xmlns="" id="{76DA8E07-6F5E-2E6C-3C9B-200CA542E12F}"/>
              </a:ext>
            </a:extLst>
          </p:cNvPr>
          <p:cNvPicPr>
            <a:picLocks noChangeAspect="1"/>
          </p:cNvPicPr>
          <p:nvPr/>
        </p:nvPicPr>
        <p:blipFill>
          <a:blip r:embed="rId4"/>
          <a:stretch>
            <a:fillRect/>
          </a:stretch>
        </p:blipFill>
        <p:spPr>
          <a:xfrm>
            <a:off x="1963947" y="5680297"/>
            <a:ext cx="7645879" cy="1248347"/>
          </a:xfrm>
          <a:prstGeom prst="rect">
            <a:avLst/>
          </a:prstGeom>
        </p:spPr>
      </p:pic>
      <p:sp>
        <p:nvSpPr>
          <p:cNvPr id="2" name="TextBox 1">
            <a:extLst>
              <a:ext uri="{FF2B5EF4-FFF2-40B4-BE49-F238E27FC236}">
                <a16:creationId xmlns:a16="http://schemas.microsoft.com/office/drawing/2014/main" xmlns="" id="{210CECA6-CBF3-FF65-3B05-EABA41FFCB64}"/>
              </a:ext>
            </a:extLst>
          </p:cNvPr>
          <p:cNvSpPr txBox="1"/>
          <p:nvPr/>
        </p:nvSpPr>
        <p:spPr>
          <a:xfrm>
            <a:off x="1595614" y="1838600"/>
            <a:ext cx="8336033" cy="46058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HSCOs exist “to facilitate collaboration among Head Start agencies and entities that carry out activities designed to benefit low-income children from birth to school entry, and their families," according to the Head Start Act, Section 642(B)(a)(2)(A). </a:t>
            </a:r>
            <a:br>
              <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br>
            <a:endPar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Communication</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Convene stakeholder groups for information sharing, planning, and partnering and serve as a conduit of information between regional offices, the state and local early childhood systems.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Access</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Facilitate Head Start agencies’ access to, and utilization of, appropriate entities so Head Start children and families can secure needed services and critical partnerships are formalized.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Systems</a:t>
            </a: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Support policy, planning, partnerships, and implementation of cross-agency state systems for early childhood, including the Early Childhood Cabinet, </a:t>
            </a:r>
            <a:r>
              <a:rPr kumimoji="0" lang="en-US" sz="180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that include and serve the Head Start community.</a:t>
            </a:r>
            <a:br>
              <a:rPr kumimoji="0" lang="en-US" sz="180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br>
            <a:endParaRPr kumimoji="0" lang="en-US" sz="180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a:p>
            <a:r>
              <a:rPr lang="en-US" sz="2000" b="1" dirty="0">
                <a:latin typeface="Calibri"/>
                <a:cs typeface="Calibri"/>
              </a:rPr>
              <a:t/>
            </a:r>
            <a:br>
              <a:rPr lang="en-US" sz="2000" b="1" dirty="0">
                <a:latin typeface="Calibri"/>
                <a:cs typeface="Calibri"/>
              </a:rPr>
            </a:br>
            <a:endParaRPr lang="en-US" sz="2000" b="1" dirty="0">
              <a:latin typeface="Calibri"/>
              <a:cs typeface="Calibri"/>
            </a:endParaRPr>
          </a:p>
          <a:p>
            <a:endParaRPr lang="en-US" dirty="0"/>
          </a:p>
        </p:txBody>
      </p:sp>
    </p:spTree>
    <p:extLst>
      <p:ext uri="{BB962C8B-B14F-4D97-AF65-F5344CB8AC3E}">
        <p14:creationId xmlns:p14="http://schemas.microsoft.com/office/powerpoint/2010/main" val="2509199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7"/>
          <p:cNvSpPr txBox="1">
            <a:spLocks noGrp="1"/>
          </p:cNvSpPr>
          <p:nvPr>
            <p:ph type="title"/>
          </p:nvPr>
        </p:nvSpPr>
        <p:spPr>
          <a:xfrm>
            <a:off x="1497330" y="1048116"/>
            <a:ext cx="8119215" cy="659555"/>
          </a:xfrm>
          <a:prstGeom prst="rect">
            <a:avLst/>
          </a:prstGeom>
          <a:noFill/>
          <a:ln>
            <a:noFill/>
          </a:ln>
        </p:spPr>
        <p:txBody>
          <a:bodyPr spcFirstLastPara="1" wrap="square" lIns="91425" tIns="45700" rIns="91425" bIns="45700" anchor="b" anchorCtr="0">
            <a:normAutofit/>
          </a:bodyPr>
          <a:lstStyle/>
          <a:p>
            <a:pPr>
              <a:buClr>
                <a:srgbClr val="61366E"/>
              </a:buClr>
            </a:pPr>
            <a:r>
              <a:rPr lang="en-US" b="1" dirty="0">
                <a:solidFill>
                  <a:srgbClr val="61366E"/>
                </a:solidFill>
              </a:rPr>
              <a:t>Head Start on Housing</a:t>
            </a:r>
            <a:endParaRPr dirty="0"/>
          </a:p>
        </p:txBody>
      </p:sp>
      <p:cxnSp>
        <p:nvCxnSpPr>
          <p:cNvPr id="155" name="Google Shape;155;p7"/>
          <p:cNvCxnSpPr/>
          <p:nvPr/>
        </p:nvCxnSpPr>
        <p:spPr>
          <a:xfrm flipV="1">
            <a:off x="1603470" y="1768136"/>
            <a:ext cx="8378730" cy="19370"/>
          </a:xfrm>
          <a:prstGeom prst="straightConnector1">
            <a:avLst/>
          </a:prstGeom>
          <a:noFill/>
          <a:ln w="60325" cap="rnd" cmpd="sng">
            <a:solidFill>
              <a:srgbClr val="D6515C"/>
            </a:solidFill>
            <a:prstDash val="solid"/>
            <a:miter lim="800000"/>
            <a:headEnd type="none" w="sm" len="sm"/>
            <a:tailEnd type="none" w="sm" len="sm"/>
          </a:ln>
        </p:spPr>
      </p:cxnSp>
      <p:pic>
        <p:nvPicPr>
          <p:cNvPr id="156" name="Google Shape;156;p7"/>
          <p:cNvPicPr preferRelativeResize="0"/>
          <p:nvPr/>
        </p:nvPicPr>
        <p:blipFill rotWithShape="1">
          <a:blip r:embed="rId4">
            <a:alphaModFix/>
          </a:blip>
          <a:srcRect/>
          <a:stretch/>
        </p:blipFill>
        <p:spPr>
          <a:xfrm>
            <a:off x="0" y="-26969"/>
            <a:ext cx="12192001" cy="598475"/>
          </a:xfrm>
          <a:prstGeom prst="rect">
            <a:avLst/>
          </a:prstGeom>
          <a:noFill/>
          <a:ln>
            <a:noFill/>
          </a:ln>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dirty="0"/>
          </a:p>
        </p:txBody>
      </p:sp>
      <p:pic>
        <p:nvPicPr>
          <p:cNvPr id="6" name="Picture 5">
            <a:extLst>
              <a:ext uri="{FF2B5EF4-FFF2-40B4-BE49-F238E27FC236}">
                <a16:creationId xmlns:a16="http://schemas.microsoft.com/office/drawing/2014/main" xmlns="" id="{76DA8E07-6F5E-2E6C-3C9B-200CA542E12F}"/>
              </a:ext>
            </a:extLst>
          </p:cNvPr>
          <p:cNvPicPr>
            <a:picLocks noChangeAspect="1"/>
          </p:cNvPicPr>
          <p:nvPr/>
        </p:nvPicPr>
        <p:blipFill>
          <a:blip r:embed="rId5"/>
          <a:stretch>
            <a:fillRect/>
          </a:stretch>
        </p:blipFill>
        <p:spPr>
          <a:xfrm>
            <a:off x="1908957" y="5735287"/>
            <a:ext cx="7645879" cy="1248347"/>
          </a:xfrm>
          <a:prstGeom prst="rect">
            <a:avLst/>
          </a:prstGeom>
        </p:spPr>
      </p:pic>
      <p:pic>
        <p:nvPicPr>
          <p:cNvPr id="5" name="Online Media 4" title="The Story About Head Start on Housing">
            <a:hlinkClick r:id="" action="ppaction://media"/>
            <a:extLst>
              <a:ext uri="{FF2B5EF4-FFF2-40B4-BE49-F238E27FC236}">
                <a16:creationId xmlns:a16="http://schemas.microsoft.com/office/drawing/2014/main" xmlns="" id="{FE91BFEC-5945-8D6F-E35B-87AD9699613E}"/>
              </a:ext>
            </a:extLst>
          </p:cNvPr>
          <p:cNvPicPr>
            <a:picLocks noRot="1" noChangeAspect="1"/>
          </p:cNvPicPr>
          <p:nvPr>
            <a:videoFile r:link="rId1"/>
          </p:nvPr>
        </p:nvPicPr>
        <p:blipFill>
          <a:blip r:embed="rId6"/>
          <a:stretch>
            <a:fillRect/>
          </a:stretch>
        </p:blipFill>
        <p:spPr>
          <a:xfrm>
            <a:off x="2932384" y="2070314"/>
            <a:ext cx="5700058" cy="3362511"/>
          </a:xfrm>
          <a:prstGeom prst="rect">
            <a:avLst/>
          </a:prstGeom>
        </p:spPr>
      </p:pic>
    </p:spTree>
    <p:extLst>
      <p:ext uri="{BB962C8B-B14F-4D97-AF65-F5344CB8AC3E}">
        <p14:creationId xmlns:p14="http://schemas.microsoft.com/office/powerpoint/2010/main" val="2453991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txBox="1">
            <a:spLocks noGrp="1"/>
          </p:cNvSpPr>
          <p:nvPr>
            <p:ph type="title"/>
          </p:nvPr>
        </p:nvSpPr>
        <p:spPr>
          <a:xfrm>
            <a:off x="665271" y="849038"/>
            <a:ext cx="9409025" cy="547948"/>
          </a:xfrm>
          <a:prstGeom prst="rect">
            <a:avLst/>
          </a:prstGeom>
          <a:noFill/>
          <a:ln>
            <a:noFill/>
          </a:ln>
        </p:spPr>
        <p:txBody>
          <a:bodyPr spcFirstLastPara="1" wrap="square" lIns="91425" tIns="45700" rIns="91425" bIns="45700" anchor="t" anchorCtr="0">
            <a:normAutofit fontScale="90000"/>
          </a:bodyPr>
          <a:lstStyle/>
          <a:p>
            <a:pPr>
              <a:buClr>
                <a:srgbClr val="61366E"/>
              </a:buClr>
            </a:pPr>
            <a:r>
              <a:rPr lang="en-US" b="1" dirty="0">
                <a:solidFill>
                  <a:srgbClr val="61366E"/>
                </a:solidFill>
              </a:rPr>
              <a:t>Connecticut Children &amp; Families Experiencing Homelessness</a:t>
            </a:r>
            <a:endParaRPr dirty="0"/>
          </a:p>
        </p:txBody>
      </p:sp>
      <p:pic>
        <p:nvPicPr>
          <p:cNvPr id="109" name="Google Shape;109;p3"/>
          <p:cNvPicPr preferRelativeResize="0"/>
          <p:nvPr/>
        </p:nvPicPr>
        <p:blipFill rotWithShape="1">
          <a:blip r:embed="rId3">
            <a:alphaModFix/>
          </a:blip>
          <a:srcRect/>
          <a:stretch/>
        </p:blipFill>
        <p:spPr>
          <a:xfrm>
            <a:off x="0" y="-26969"/>
            <a:ext cx="12192001" cy="598475"/>
          </a:xfrm>
          <a:prstGeom prst="rect">
            <a:avLst/>
          </a:prstGeom>
          <a:noFill/>
          <a:ln>
            <a:noFill/>
          </a:ln>
        </p:spPr>
      </p:pic>
      <p:pic>
        <p:nvPicPr>
          <p:cNvPr id="110" name="Google Shape;110;p3"/>
          <p:cNvPicPr preferRelativeResize="0"/>
          <p:nvPr/>
        </p:nvPicPr>
        <p:blipFill rotWithShape="1">
          <a:blip r:embed="rId4">
            <a:alphaModFix/>
          </a:blip>
          <a:srcRect/>
          <a:stretch/>
        </p:blipFill>
        <p:spPr>
          <a:xfrm>
            <a:off x="779301" y="6153239"/>
            <a:ext cx="1518509" cy="412928"/>
          </a:xfrm>
          <a:prstGeom prst="rect">
            <a:avLst/>
          </a:prstGeom>
          <a:noFill/>
          <a:ln>
            <a:noFill/>
          </a:ln>
        </p:spPr>
      </p:pic>
      <p:cxnSp>
        <p:nvCxnSpPr>
          <p:cNvPr id="112" name="Google Shape;112;p3"/>
          <p:cNvCxnSpPr>
            <a:cxnSpLocks/>
          </p:cNvCxnSpPr>
          <p:nvPr/>
        </p:nvCxnSpPr>
        <p:spPr>
          <a:xfrm flipH="1">
            <a:off x="40372" y="1397949"/>
            <a:ext cx="10135321" cy="0"/>
          </a:xfrm>
          <a:prstGeom prst="straightConnector1">
            <a:avLst/>
          </a:prstGeom>
          <a:noFill/>
          <a:ln w="60325" cap="rnd" cmpd="sng">
            <a:solidFill>
              <a:srgbClr val="D6515C"/>
            </a:solidFill>
            <a:prstDash val="solid"/>
            <a:miter lim="800000"/>
            <a:headEnd type="none" w="sm" len="sm"/>
            <a:tailEnd type="none" w="sm" len="sm"/>
          </a:ln>
        </p:spPr>
      </p:cxn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dirty="0"/>
          </a:p>
        </p:txBody>
      </p:sp>
      <p:sp>
        <p:nvSpPr>
          <p:cNvPr id="17" name="Google Shape;152;p7">
            <a:extLst>
              <a:ext uri="{FF2B5EF4-FFF2-40B4-BE49-F238E27FC236}">
                <a16:creationId xmlns:a16="http://schemas.microsoft.com/office/drawing/2014/main" xmlns="" id="{A5A1E846-7B14-4C3F-665D-20936149C2AA}"/>
              </a:ext>
            </a:extLst>
          </p:cNvPr>
          <p:cNvSpPr txBox="1">
            <a:spLocks noGrp="1"/>
          </p:cNvSpPr>
          <p:nvPr>
            <p:ph type="body" idx="1"/>
          </p:nvPr>
        </p:nvSpPr>
        <p:spPr>
          <a:xfrm>
            <a:off x="1156490" y="4560012"/>
            <a:ext cx="9699058" cy="1252283"/>
          </a:xfrm>
          <a:prstGeom prst="rect">
            <a:avLst/>
          </a:prstGeom>
          <a:noFill/>
          <a:ln>
            <a:noFill/>
          </a:ln>
        </p:spPr>
        <p:txBody>
          <a:bodyPr spcFirstLastPara="1" wrap="square" lIns="91425" tIns="45700" rIns="91425" bIns="45700" anchor="t" anchorCtr="0">
            <a:normAutofit/>
          </a:bodyPr>
          <a:lstStyle/>
          <a:p>
            <a:pPr marL="0" indent="0">
              <a:lnSpc>
                <a:spcPct val="150000"/>
              </a:lnSpc>
              <a:spcBef>
                <a:spcPts val="0"/>
              </a:spcBef>
              <a:buSzPct val="100000"/>
            </a:pPr>
            <a:r>
              <a:rPr lang="en-US" sz="1800" b="1" i="1" dirty="0"/>
              <a:t>The Big Picture</a:t>
            </a:r>
            <a:r>
              <a:rPr lang="en-US" sz="1800" i="1" dirty="0"/>
              <a:t> </a:t>
            </a:r>
            <a:r>
              <a:rPr lang="en-US" sz="1800" dirty="0"/>
              <a:t>– In school year 2020-2021, 1,028,560 children ages 0-6 experienced homelessness but only 44,228 were identified and enrolled in Head Start/Early Head Start. </a:t>
            </a:r>
            <a:endParaRPr lang="en-US" sz="1400" dirty="0">
              <a:highlight>
                <a:srgbClr val="FFFF00"/>
              </a:highlight>
            </a:endParaRPr>
          </a:p>
        </p:txBody>
      </p:sp>
      <p:pic>
        <p:nvPicPr>
          <p:cNvPr id="6" name="Picture 5">
            <a:extLst>
              <a:ext uri="{FF2B5EF4-FFF2-40B4-BE49-F238E27FC236}">
                <a16:creationId xmlns:a16="http://schemas.microsoft.com/office/drawing/2014/main" xmlns="" id="{18A2528D-4F9A-7897-76A9-4883558CAAF4}"/>
              </a:ext>
            </a:extLst>
          </p:cNvPr>
          <p:cNvPicPr>
            <a:picLocks noChangeAspect="1"/>
          </p:cNvPicPr>
          <p:nvPr/>
        </p:nvPicPr>
        <p:blipFill>
          <a:blip r:embed="rId5"/>
          <a:stretch>
            <a:fillRect/>
          </a:stretch>
        </p:blipFill>
        <p:spPr>
          <a:xfrm>
            <a:off x="1911649" y="5737806"/>
            <a:ext cx="7645879" cy="1248347"/>
          </a:xfrm>
          <a:prstGeom prst="rect">
            <a:avLst/>
          </a:prstGeom>
        </p:spPr>
      </p:pic>
      <p:sp>
        <p:nvSpPr>
          <p:cNvPr id="2" name="TextBox 1">
            <a:extLst>
              <a:ext uri="{FF2B5EF4-FFF2-40B4-BE49-F238E27FC236}">
                <a16:creationId xmlns:a16="http://schemas.microsoft.com/office/drawing/2014/main" xmlns="" id="{984FBE4D-9FA4-07EA-856D-CCB2F7E7B5BB}"/>
              </a:ext>
            </a:extLst>
          </p:cNvPr>
          <p:cNvSpPr txBox="1"/>
          <p:nvPr/>
        </p:nvSpPr>
        <p:spPr>
          <a:xfrm>
            <a:off x="1035843" y="2405062"/>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graphicFrame>
        <p:nvGraphicFramePr>
          <p:cNvPr id="16" name="Table 15">
            <a:extLst>
              <a:ext uri="{FF2B5EF4-FFF2-40B4-BE49-F238E27FC236}">
                <a16:creationId xmlns:a16="http://schemas.microsoft.com/office/drawing/2014/main" xmlns="" id="{157C0FD9-546F-F0AF-91ED-52AC595C61DF}"/>
              </a:ext>
            </a:extLst>
          </p:cNvPr>
          <p:cNvGraphicFramePr>
            <a:graphicFrameLocks noGrp="1"/>
          </p:cNvGraphicFramePr>
          <p:nvPr>
            <p:extLst>
              <p:ext uri="{D42A27DB-BD31-4B8C-83A1-F6EECF244321}">
                <p14:modId xmlns:p14="http://schemas.microsoft.com/office/powerpoint/2010/main" val="2612279674"/>
              </p:ext>
            </p:extLst>
          </p:nvPr>
        </p:nvGraphicFramePr>
        <p:xfrm>
          <a:off x="698591" y="1662176"/>
          <a:ext cx="9480172" cy="906620"/>
        </p:xfrm>
        <a:graphic>
          <a:graphicData uri="http://schemas.openxmlformats.org/drawingml/2006/table">
            <a:tbl>
              <a:tblPr firstRow="1" bandRow="1">
                <a:tableStyleId>{5C22544A-7EE6-4342-B048-85BDC9FD1C3A}</a:tableStyleId>
              </a:tblPr>
              <a:tblGrid>
                <a:gridCol w="5968471">
                  <a:extLst>
                    <a:ext uri="{9D8B030D-6E8A-4147-A177-3AD203B41FA5}">
                      <a16:colId xmlns:a16="http://schemas.microsoft.com/office/drawing/2014/main" xmlns="" val="3621196391"/>
                    </a:ext>
                  </a:extLst>
                </a:gridCol>
                <a:gridCol w="1759102">
                  <a:extLst>
                    <a:ext uri="{9D8B030D-6E8A-4147-A177-3AD203B41FA5}">
                      <a16:colId xmlns:a16="http://schemas.microsoft.com/office/drawing/2014/main" xmlns="" val="933798745"/>
                    </a:ext>
                  </a:extLst>
                </a:gridCol>
                <a:gridCol w="1752599">
                  <a:extLst>
                    <a:ext uri="{9D8B030D-6E8A-4147-A177-3AD203B41FA5}">
                      <a16:colId xmlns:a16="http://schemas.microsoft.com/office/drawing/2014/main" xmlns="" val="1352035993"/>
                    </a:ext>
                  </a:extLst>
                </a:gridCol>
              </a:tblGrid>
              <a:tr h="370839">
                <a:tc>
                  <a:txBody>
                    <a:bodyPr/>
                    <a:lstStyle/>
                    <a:p>
                      <a:pPr lvl="0">
                        <a:buNone/>
                      </a:pPr>
                      <a:r>
                        <a:rPr lang="en-US" sz="1400" b="1" i="0" u="none" strike="noStrike" baseline="0" noProof="0" dirty="0">
                          <a:solidFill>
                            <a:schemeClr val="tx1"/>
                          </a:solidFill>
                          <a:latin typeface="Calibri"/>
                        </a:rPr>
                        <a:t>Program Information Report (PIR) Data: Children </a:t>
                      </a:r>
                      <a:endParaRPr lang="en-US" dirty="0">
                        <a:solidFill>
                          <a:schemeClr val="tx1"/>
                        </a:solidFill>
                        <a:latin typeface="Calibri"/>
                      </a:endParaRPr>
                    </a:p>
                  </a:txBody>
                  <a:tcPr>
                    <a:solidFill>
                      <a:srgbClr val="8CC8DB"/>
                    </a:solidFill>
                  </a:tcPr>
                </a:tc>
                <a:tc>
                  <a:txBody>
                    <a:bodyPr/>
                    <a:lstStyle/>
                    <a:p>
                      <a:pPr lvl="0">
                        <a:buNone/>
                      </a:pPr>
                      <a:r>
                        <a:rPr lang="en-US" sz="1400" b="1" i="0" u="none" strike="noStrike" baseline="0" noProof="0" dirty="0">
                          <a:solidFill>
                            <a:schemeClr val="tx1"/>
                          </a:solidFill>
                          <a:latin typeface="Calibri"/>
                        </a:rPr>
                        <a:t>2023 </a:t>
                      </a:r>
                      <a:endParaRPr lang="en-US" dirty="0">
                        <a:solidFill>
                          <a:schemeClr val="tx1"/>
                        </a:solidFill>
                        <a:latin typeface="Calibri"/>
                      </a:endParaRPr>
                    </a:p>
                  </a:txBody>
                  <a:tcPr>
                    <a:solidFill>
                      <a:srgbClr val="8CC8DB"/>
                    </a:solidFill>
                  </a:tcPr>
                </a:tc>
                <a:tc>
                  <a:txBody>
                    <a:bodyPr/>
                    <a:lstStyle/>
                    <a:p>
                      <a:pPr marL="0" lvl="0" indent="0" algn="l">
                        <a:lnSpc>
                          <a:spcPct val="100000"/>
                        </a:lnSpc>
                        <a:buNone/>
                      </a:pPr>
                      <a:r>
                        <a:rPr lang="en-US" sz="1400" b="1" i="0" u="none" strike="noStrike" baseline="0" noProof="0" dirty="0">
                          <a:solidFill>
                            <a:schemeClr val="tx1"/>
                          </a:solidFill>
                          <a:latin typeface="Calibri"/>
                        </a:rPr>
                        <a:t>% of Children 2023</a:t>
                      </a:r>
                      <a:endParaRPr lang="en-US" dirty="0">
                        <a:solidFill>
                          <a:schemeClr val="tx1"/>
                        </a:solidFill>
                        <a:latin typeface="Calibri"/>
                      </a:endParaRPr>
                    </a:p>
                  </a:txBody>
                  <a:tcPr>
                    <a:solidFill>
                      <a:srgbClr val="8CC8DB"/>
                    </a:solidFill>
                  </a:tcPr>
                </a:tc>
                <a:extLst>
                  <a:ext uri="{0D108BD9-81ED-4DB2-BD59-A6C34878D82A}">
                    <a16:rowId xmlns:a16="http://schemas.microsoft.com/office/drawing/2014/main" xmlns="" val="2616126765"/>
                  </a:ext>
                </a:extLst>
              </a:tr>
              <a:tr h="535781">
                <a:tc>
                  <a:txBody>
                    <a:bodyPr/>
                    <a:lstStyle/>
                    <a:p>
                      <a:pPr lvl="0">
                        <a:buNone/>
                      </a:pPr>
                      <a:r>
                        <a:rPr lang="en-US" sz="1400" b="0" i="0" u="none" strike="noStrike" baseline="0" noProof="0" dirty="0">
                          <a:solidFill>
                            <a:srgbClr val="000000"/>
                          </a:solidFill>
                          <a:latin typeface="Calibri"/>
                        </a:rPr>
                        <a:t>Total number of children experiencing homelessness that were served during the enrollment year</a:t>
                      </a:r>
                      <a:endParaRPr lang="en-US" dirty="0">
                        <a:latin typeface="Calibri"/>
                      </a:endParaRPr>
                    </a:p>
                  </a:txBody>
                  <a:tcPr/>
                </a:tc>
                <a:tc>
                  <a:txBody>
                    <a:bodyPr/>
                    <a:lstStyle/>
                    <a:p>
                      <a:r>
                        <a:rPr lang="en-US" dirty="0">
                          <a:latin typeface="Calibri"/>
                        </a:rPr>
                        <a:t>441</a:t>
                      </a:r>
                    </a:p>
                  </a:txBody>
                  <a:tcPr/>
                </a:tc>
                <a:tc>
                  <a:txBody>
                    <a:bodyPr/>
                    <a:lstStyle/>
                    <a:p>
                      <a:pPr lvl="0">
                        <a:buNone/>
                      </a:pPr>
                      <a:r>
                        <a:rPr lang="en-US" dirty="0">
                          <a:latin typeface="Calibri"/>
                        </a:rPr>
                        <a:t>7.7</a:t>
                      </a:r>
                    </a:p>
                  </a:txBody>
                  <a:tcPr/>
                </a:tc>
                <a:extLst>
                  <a:ext uri="{0D108BD9-81ED-4DB2-BD59-A6C34878D82A}">
                    <a16:rowId xmlns:a16="http://schemas.microsoft.com/office/drawing/2014/main" xmlns="" val="2020204496"/>
                  </a:ext>
                </a:extLst>
              </a:tr>
            </a:tbl>
          </a:graphicData>
        </a:graphic>
      </p:graphicFrame>
      <p:graphicFrame>
        <p:nvGraphicFramePr>
          <p:cNvPr id="20" name="Table 19">
            <a:extLst>
              <a:ext uri="{FF2B5EF4-FFF2-40B4-BE49-F238E27FC236}">
                <a16:creationId xmlns:a16="http://schemas.microsoft.com/office/drawing/2014/main" xmlns="" id="{6155F085-D89C-EECD-AF5E-55500FC4F6DD}"/>
              </a:ext>
            </a:extLst>
          </p:cNvPr>
          <p:cNvGraphicFramePr>
            <a:graphicFrameLocks noGrp="1"/>
          </p:cNvGraphicFramePr>
          <p:nvPr>
            <p:extLst>
              <p:ext uri="{D42A27DB-BD31-4B8C-83A1-F6EECF244321}">
                <p14:modId xmlns:p14="http://schemas.microsoft.com/office/powerpoint/2010/main" val="3932779105"/>
              </p:ext>
            </p:extLst>
          </p:nvPr>
        </p:nvGraphicFramePr>
        <p:xfrm>
          <a:off x="698591" y="2945783"/>
          <a:ext cx="9548805" cy="1433988"/>
        </p:xfrm>
        <a:graphic>
          <a:graphicData uri="http://schemas.openxmlformats.org/drawingml/2006/table">
            <a:tbl>
              <a:tblPr firstRow="1" bandRow="1">
                <a:tableStyleId>{5C22544A-7EE6-4342-B048-85BDC9FD1C3A}</a:tableStyleId>
              </a:tblPr>
              <a:tblGrid>
                <a:gridCol w="8429625">
                  <a:extLst>
                    <a:ext uri="{9D8B030D-6E8A-4147-A177-3AD203B41FA5}">
                      <a16:colId xmlns:a16="http://schemas.microsoft.com/office/drawing/2014/main" xmlns="" val="3138558471"/>
                    </a:ext>
                  </a:extLst>
                </a:gridCol>
                <a:gridCol w="1119180">
                  <a:extLst>
                    <a:ext uri="{9D8B030D-6E8A-4147-A177-3AD203B41FA5}">
                      <a16:colId xmlns:a16="http://schemas.microsoft.com/office/drawing/2014/main" xmlns="" val="1296651227"/>
                    </a:ext>
                  </a:extLst>
                </a:gridCol>
              </a:tblGrid>
              <a:tr h="370840">
                <a:tc>
                  <a:txBody>
                    <a:bodyPr/>
                    <a:lstStyle/>
                    <a:p>
                      <a:pPr lvl="0">
                        <a:buNone/>
                      </a:pPr>
                      <a:r>
                        <a:rPr lang="en-US" sz="1400" b="1" i="0" u="none" strike="noStrike" baseline="0" noProof="0" dirty="0">
                          <a:solidFill>
                            <a:schemeClr val="tx1"/>
                          </a:solidFill>
                          <a:latin typeface="Calibri"/>
                        </a:rPr>
                        <a:t>Program Information Report (PIR) Data: Families </a:t>
                      </a:r>
                      <a:endParaRPr lang="en-US" dirty="0">
                        <a:solidFill>
                          <a:schemeClr val="tx1"/>
                        </a:solidFill>
                        <a:latin typeface="Calibri"/>
                      </a:endParaRPr>
                    </a:p>
                  </a:txBody>
                  <a:tcPr>
                    <a:solidFill>
                      <a:srgbClr val="8CC8DB"/>
                    </a:solidFill>
                  </a:tcPr>
                </a:tc>
                <a:tc>
                  <a:txBody>
                    <a:bodyPr/>
                    <a:lstStyle/>
                    <a:p>
                      <a:pPr lvl="0">
                        <a:buNone/>
                      </a:pPr>
                      <a:r>
                        <a:rPr lang="en-US" sz="1400" b="1" i="0" u="none" strike="noStrike" baseline="0" noProof="0" dirty="0">
                          <a:solidFill>
                            <a:schemeClr val="tx1"/>
                          </a:solidFill>
                          <a:latin typeface="Calibri"/>
                        </a:rPr>
                        <a:t>2023</a:t>
                      </a:r>
                      <a:endParaRPr lang="en-US" dirty="0">
                        <a:solidFill>
                          <a:schemeClr val="tx1"/>
                        </a:solidFill>
                        <a:latin typeface="Calibri"/>
                      </a:endParaRPr>
                    </a:p>
                  </a:txBody>
                  <a:tcPr>
                    <a:solidFill>
                      <a:srgbClr val="8CC8DB"/>
                    </a:solidFill>
                  </a:tcPr>
                </a:tc>
                <a:extLst>
                  <a:ext uri="{0D108BD9-81ED-4DB2-BD59-A6C34878D82A}">
                    <a16:rowId xmlns:a16="http://schemas.microsoft.com/office/drawing/2014/main" xmlns="" val="1263396530"/>
                  </a:ext>
                </a:extLst>
              </a:tr>
              <a:tr h="370840">
                <a:tc>
                  <a:txBody>
                    <a:bodyPr/>
                    <a:lstStyle/>
                    <a:p>
                      <a:pPr lvl="0">
                        <a:buNone/>
                      </a:pPr>
                      <a:r>
                        <a:rPr lang="en-US" sz="1400" b="0" i="0" u="none" strike="noStrike" baseline="0" noProof="0" dirty="0">
                          <a:solidFill>
                            <a:srgbClr val="000000"/>
                          </a:solidFill>
                          <a:latin typeface="Calibri"/>
                        </a:rPr>
                        <a:t>Total number of families experiencing homelessness that were </a:t>
                      </a:r>
                      <a:r>
                        <a:rPr lang="en-US" sz="1400" b="1" i="1" u="none" strike="noStrike" baseline="0" noProof="0" dirty="0">
                          <a:solidFill>
                            <a:srgbClr val="000000"/>
                          </a:solidFill>
                          <a:latin typeface="Calibri"/>
                        </a:rPr>
                        <a:t>served</a:t>
                      </a:r>
                      <a:r>
                        <a:rPr lang="en-US" sz="1400" b="1" i="0" u="none" strike="noStrike" baseline="0" noProof="0" dirty="0">
                          <a:solidFill>
                            <a:srgbClr val="000000"/>
                          </a:solidFill>
                          <a:latin typeface="Calibri"/>
                        </a:rPr>
                        <a:t> </a:t>
                      </a:r>
                      <a:r>
                        <a:rPr lang="en-US" sz="1400" b="0" i="0" u="none" strike="noStrike" baseline="0" noProof="0" dirty="0">
                          <a:solidFill>
                            <a:srgbClr val="000000"/>
                          </a:solidFill>
                          <a:latin typeface="Calibri"/>
                        </a:rPr>
                        <a:t>during the enrollment year</a:t>
                      </a:r>
                      <a:endParaRPr lang="en-US" dirty="0">
                        <a:latin typeface="Calibri"/>
                      </a:endParaRPr>
                    </a:p>
                  </a:txBody>
                  <a:tcPr/>
                </a:tc>
                <a:tc>
                  <a:txBody>
                    <a:bodyPr/>
                    <a:lstStyle/>
                    <a:p>
                      <a:r>
                        <a:rPr lang="en-US" dirty="0">
                          <a:latin typeface="Calibri"/>
                        </a:rPr>
                        <a:t>420</a:t>
                      </a:r>
                    </a:p>
                  </a:txBody>
                  <a:tcPr/>
                </a:tc>
                <a:extLst>
                  <a:ext uri="{0D108BD9-81ED-4DB2-BD59-A6C34878D82A}">
                    <a16:rowId xmlns:a16="http://schemas.microsoft.com/office/drawing/2014/main" xmlns="" val="1044820195"/>
                  </a:ext>
                </a:extLst>
              </a:tr>
              <a:tr h="321468">
                <a:tc>
                  <a:txBody>
                    <a:bodyPr/>
                    <a:lstStyle/>
                    <a:p>
                      <a:pPr lvl="0">
                        <a:buNone/>
                      </a:pPr>
                      <a:r>
                        <a:rPr lang="en-US" sz="1400" b="0" i="0" u="none" strike="noStrike" baseline="0" noProof="0" dirty="0">
                          <a:solidFill>
                            <a:srgbClr val="000000"/>
                          </a:solidFill>
                          <a:latin typeface="Calibri"/>
                        </a:rPr>
                        <a:t>Total number of families experiencing homelessness that </a:t>
                      </a:r>
                      <a:r>
                        <a:rPr lang="en-US" sz="1400" b="1" i="1" u="none" strike="noStrike" baseline="0" noProof="0" dirty="0">
                          <a:solidFill>
                            <a:srgbClr val="000000"/>
                          </a:solidFill>
                          <a:latin typeface="Calibri"/>
                        </a:rPr>
                        <a:t>acquired housing</a:t>
                      </a:r>
                      <a:r>
                        <a:rPr lang="en-US" sz="1400" b="0" i="0" u="none" strike="noStrike" baseline="0" noProof="0" dirty="0">
                          <a:solidFill>
                            <a:srgbClr val="000000"/>
                          </a:solidFill>
                          <a:latin typeface="Calibri"/>
                        </a:rPr>
                        <a:t> during the enrollment year </a:t>
                      </a:r>
                      <a:endParaRPr lang="en-US" dirty="0">
                        <a:latin typeface="Calibri"/>
                      </a:endParaRPr>
                    </a:p>
                  </a:txBody>
                  <a:tcPr/>
                </a:tc>
                <a:tc>
                  <a:txBody>
                    <a:bodyPr/>
                    <a:lstStyle/>
                    <a:p>
                      <a:r>
                        <a:rPr lang="en-US" dirty="0">
                          <a:latin typeface="Calibri"/>
                        </a:rPr>
                        <a:t>119</a:t>
                      </a:r>
                    </a:p>
                  </a:txBody>
                  <a:tcPr/>
                </a:tc>
                <a:extLst>
                  <a:ext uri="{0D108BD9-81ED-4DB2-BD59-A6C34878D82A}">
                    <a16:rowId xmlns:a16="http://schemas.microsoft.com/office/drawing/2014/main" xmlns="" val="2382347571"/>
                  </a:ext>
                </a:extLst>
              </a:tr>
              <a:tr h="370840">
                <a:tc>
                  <a:txBody>
                    <a:bodyPr/>
                    <a:lstStyle/>
                    <a:p>
                      <a:pPr lvl="0">
                        <a:buNone/>
                      </a:pPr>
                      <a:r>
                        <a:rPr lang="en-US" sz="1400" b="0" i="0" u="none" strike="noStrike" baseline="0" noProof="0" dirty="0">
                          <a:solidFill>
                            <a:srgbClr val="000000"/>
                          </a:solidFill>
                          <a:latin typeface="Calibri"/>
                        </a:rPr>
                        <a:t>Total number of families experiencing homelessness that </a:t>
                      </a:r>
                      <a:r>
                        <a:rPr lang="en-US" sz="1400" b="1" i="1" u="none" strike="noStrike" baseline="0" noProof="0" dirty="0">
                          <a:solidFill>
                            <a:srgbClr val="000000"/>
                          </a:solidFill>
                          <a:latin typeface="Calibri"/>
                        </a:rPr>
                        <a:t>did not acquire housing</a:t>
                      </a:r>
                      <a:r>
                        <a:rPr lang="en-US" sz="1400" b="0" i="0" u="none" strike="noStrike" baseline="0" noProof="0" dirty="0">
                          <a:solidFill>
                            <a:srgbClr val="000000"/>
                          </a:solidFill>
                          <a:latin typeface="Calibri"/>
                        </a:rPr>
                        <a:t> during the enrollment year</a:t>
                      </a:r>
                      <a:endParaRPr lang="en-US" dirty="0">
                        <a:latin typeface="Calibri"/>
                      </a:endParaRPr>
                    </a:p>
                  </a:txBody>
                  <a:tcPr/>
                </a:tc>
                <a:tc>
                  <a:txBody>
                    <a:bodyPr/>
                    <a:lstStyle/>
                    <a:p>
                      <a:r>
                        <a:rPr lang="en-US" dirty="0">
                          <a:latin typeface="Calibri"/>
                        </a:rPr>
                        <a:t>301</a:t>
                      </a:r>
                    </a:p>
                  </a:txBody>
                  <a:tcPr/>
                </a:tc>
                <a:extLst>
                  <a:ext uri="{0D108BD9-81ED-4DB2-BD59-A6C34878D82A}">
                    <a16:rowId xmlns:a16="http://schemas.microsoft.com/office/drawing/2014/main" xmlns="" val="4066610539"/>
                  </a:ext>
                </a:extLst>
              </a:tr>
            </a:tbl>
          </a:graphicData>
        </a:graphic>
      </p:graphicFrame>
    </p:spTree>
    <p:extLst>
      <p:ext uri="{BB962C8B-B14F-4D97-AF65-F5344CB8AC3E}">
        <p14:creationId xmlns:p14="http://schemas.microsoft.com/office/powerpoint/2010/main" val="139972970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32173F7A8AF44CAD29E02D9EC3CE55" ma:contentTypeVersion="14" ma:contentTypeDescription="Create a new document." ma:contentTypeScope="" ma:versionID="6ff7505674b2e8ee92a86d6bd919de00">
  <xsd:schema xmlns:xsd="http://www.w3.org/2001/XMLSchema" xmlns:xs="http://www.w3.org/2001/XMLSchema" xmlns:p="http://schemas.microsoft.com/office/2006/metadata/properties" xmlns:ns2="3188db64-835f-49dd-a92e-b63c50075c64" xmlns:ns3="bd8f7d19-50dd-4ca5-833a-f68575fcf434" targetNamespace="http://schemas.microsoft.com/office/2006/metadata/properties" ma:root="true" ma:fieldsID="c141c0e007230bd15277abd4075a24a3" ns2:_="" ns3:_="">
    <xsd:import namespace="3188db64-835f-49dd-a92e-b63c50075c64"/>
    <xsd:import namespace="bd8f7d19-50dd-4ca5-833a-f68575fcf43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88db64-835f-49dd-a92e-b63c50075c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8f7d19-50dd-4ca5-833a-f68575fcf43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dd8e0bf-b0be-4642-9236-ed3db577442b}" ma:internalName="TaxCatchAll" ma:showField="CatchAllData" ma:web="bd8f7d19-50dd-4ca5-833a-f68575fcf4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d8f7d19-50dd-4ca5-833a-f68575fcf434">
      <UserInfo>
        <DisplayName>Trueworthy, Elena</DisplayName>
        <AccountId>66</AccountId>
        <AccountType/>
      </UserInfo>
      <UserInfo>
        <DisplayName>DiLella, Steve</DisplayName>
        <AccountId>222</AccountId>
        <AccountType/>
      </UserInfo>
      <UserInfo>
        <DisplayName>Pascale, Karen</DisplayName>
        <AccountId>435</AccountId>
        <AccountType/>
      </UserInfo>
      <UserInfo>
        <DisplayName>Hanks, Shante</DisplayName>
        <AccountId>502</AccountId>
        <AccountType/>
      </UserInfo>
    </SharedWithUsers>
    <TaxCatchAll xmlns="bd8f7d19-50dd-4ca5-833a-f68575fcf434" xsi:nil="true"/>
    <lcf76f155ced4ddcb4097134ff3c332f xmlns="3188db64-835f-49dd-a92e-b63c50075c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FAE0E84-D9E0-4BA1-8C26-874C956D78E5}">
  <ds:schemaRefs>
    <ds:schemaRef ds:uri="http://schemas.microsoft.com/sharepoint/v3/contenttype/forms"/>
  </ds:schemaRefs>
</ds:datastoreItem>
</file>

<file path=customXml/itemProps2.xml><?xml version="1.0" encoding="utf-8"?>
<ds:datastoreItem xmlns:ds="http://schemas.openxmlformats.org/officeDocument/2006/customXml" ds:itemID="{F4759DC0-DC92-4C6B-90CD-2A603F62C7F6}">
  <ds:schemaRefs>
    <ds:schemaRef ds:uri="3188db64-835f-49dd-a92e-b63c50075c64"/>
    <ds:schemaRef ds:uri="bd8f7d19-50dd-4ca5-833a-f68575fcf4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77DA620-D4BF-4B53-92E1-898E0455CAC5}">
  <ds:schemaRefs>
    <ds:schemaRef ds:uri="http://purl.org/dc/terms/"/>
    <ds:schemaRef ds:uri="http://schemas.microsoft.com/office/2006/documentManagement/types"/>
    <ds:schemaRef ds:uri="http://purl.org/dc/dcmitype/"/>
    <ds:schemaRef ds:uri="http://schemas.microsoft.com/office/infopath/2007/PartnerControls"/>
    <ds:schemaRef ds:uri="bd8f7d19-50dd-4ca5-833a-f68575fcf434"/>
    <ds:schemaRef ds:uri="http://purl.org/dc/elements/1.1/"/>
    <ds:schemaRef ds:uri="http://schemas.microsoft.com/office/2006/metadata/properties"/>
    <ds:schemaRef ds:uri="http://schemas.openxmlformats.org/package/2006/metadata/core-properties"/>
    <ds:schemaRef ds:uri="3188db64-835f-49dd-a92e-b63c50075c6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5107</TotalTime>
  <Words>501</Words>
  <Application>Microsoft Office PowerPoint</Application>
  <PresentationFormat>Custom</PresentationFormat>
  <Paragraphs>181</Paragraphs>
  <Slides>16</Slides>
  <Notes>16</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  Head Start  &amp; Head Start on Housing for CT’s Families </vt:lpstr>
      <vt:lpstr>What We Will Discuss Today</vt:lpstr>
      <vt:lpstr>History of Head Start </vt:lpstr>
      <vt:lpstr>Head Start Services &amp; Delivery </vt:lpstr>
      <vt:lpstr>Head Start Services </vt:lpstr>
      <vt:lpstr>Head Start Eligibility </vt:lpstr>
      <vt:lpstr>Head Start Collaboration Offices  </vt:lpstr>
      <vt:lpstr>Head Start on Housing</vt:lpstr>
      <vt:lpstr>Connecticut Children &amp; Families Experiencing Homelessness</vt:lpstr>
      <vt:lpstr>Overview of Head Start on Housing Program</vt:lpstr>
      <vt:lpstr>PowerPoint Presentation</vt:lpstr>
      <vt:lpstr>The Partners</vt:lpstr>
      <vt:lpstr> The Impact </vt:lpstr>
      <vt:lpstr>Families &amp; Partners Behind the Vouchers</vt:lpstr>
      <vt:lpstr>Statewide Landlord Recruitment Campaign</vt:lpstr>
      <vt:lpstr>To Learn More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 A HEAD START  ON HOUSING</dc:title>
  <dc:creator>Sabrina Labadia</dc:creator>
  <cp:lastModifiedBy>BVita</cp:lastModifiedBy>
  <cp:revision>5</cp:revision>
  <dcterms:created xsi:type="dcterms:W3CDTF">2021-12-14T22:02:38Z</dcterms:created>
  <dcterms:modified xsi:type="dcterms:W3CDTF">2024-02-20T17:52:36Z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0x0101006B32173F7A8AF44CAD29E02D9EC3CE55</vt:lpwstr>
  </property>
  <property fmtid="{D5CDD505-2E9C-101B-9397-08002B2CF9AE}" pid="3" name="MediaServiceImageTags">
    <vt:lpwstr/>
  </property>
</Properties>
</file>