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77" r:id="rId6"/>
    <p:sldId id="257" r:id="rId7"/>
    <p:sldId id="260" r:id="rId8"/>
    <p:sldId id="338" r:id="rId9"/>
    <p:sldId id="339" r:id="rId10"/>
    <p:sldId id="328" r:id="rId11"/>
    <p:sldId id="276" r:id="rId12"/>
    <p:sldId id="275" r:id="rId13"/>
    <p:sldId id="270" r:id="rId14"/>
    <p:sldId id="271" r:id="rId15"/>
    <p:sldId id="272" r:id="rId16"/>
    <p:sldId id="323" r:id="rId17"/>
    <p:sldId id="320" r:id="rId18"/>
    <p:sldId id="327" r:id="rId19"/>
    <p:sldId id="324" r:id="rId20"/>
    <p:sldId id="340" r:id="rId21"/>
    <p:sldId id="325" r:id="rId22"/>
    <p:sldId id="326" r:id="rId23"/>
    <p:sldId id="332" r:id="rId24"/>
    <p:sldId id="330" r:id="rId25"/>
    <p:sldId id="265" r:id="rId2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68">
          <p15:clr>
            <a:srgbClr val="A4A3A4"/>
          </p15:clr>
        </p15:guide>
        <p15:guide id="2" orient="horz" pos="3888">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20973-5E3C-415D-BAD5-311208BE2105}" v="1" dt="2024-04-01T02:07:58.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2" d="100"/>
          <a:sy n="72" d="100"/>
        </p:scale>
        <p:origin x="-1242" y="12"/>
      </p:cViewPr>
      <p:guideLst>
        <p:guide orient="horz" pos="768"/>
        <p:guide orient="horz" pos="3888"/>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79"/>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idx="1"/>
          </p:nvPr>
        </p:nvSpPr>
        <p:spPr>
          <a:xfrm>
            <a:off x="4008704" y="1"/>
            <a:ext cx="3066733" cy="469779"/>
          </a:xfrm>
          <a:prstGeom prst="rect">
            <a:avLst/>
          </a:prstGeom>
        </p:spPr>
        <p:txBody>
          <a:bodyPr vert="horz" lIns="93935" tIns="46968" rIns="93935" bIns="46968" rtlCol="0"/>
          <a:lstStyle>
            <a:lvl1pPr algn="r">
              <a:defRPr sz="1300"/>
            </a:lvl1pPr>
          </a:lstStyle>
          <a:p>
            <a:fld id="{99E60ED7-C25A-4C7A-BCF2-C33D3ED9785B}" type="datetimeFigureOut">
              <a:rPr lang="en-US" smtClean="0"/>
              <a:t>4/18/2024</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5" tIns="46968" rIns="93935"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5" tIns="46968" rIns="93935"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5" tIns="46968" rIns="93935" bIns="46968"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893297"/>
            <a:ext cx="3066733" cy="469778"/>
          </a:xfrm>
          <a:prstGeom prst="rect">
            <a:avLst/>
          </a:prstGeom>
        </p:spPr>
        <p:txBody>
          <a:bodyPr vert="horz" lIns="93935" tIns="46968" rIns="93935" bIns="46968" rtlCol="0" anchor="b"/>
          <a:lstStyle>
            <a:lvl1pPr algn="r">
              <a:defRPr sz="1300"/>
            </a:lvl1pPr>
          </a:lstStyle>
          <a:p>
            <a:fld id="{5D1EEEA4-776A-4820-AA0E-CBDC775938E7}" type="slidenum">
              <a:rPr lang="en-US" smtClean="0"/>
              <a:t>‹#›</a:t>
            </a:fld>
            <a:endParaRPr lang="en-US"/>
          </a:p>
        </p:txBody>
      </p:sp>
    </p:spTree>
    <p:extLst>
      <p:ext uri="{BB962C8B-B14F-4D97-AF65-F5344CB8AC3E}">
        <p14:creationId xmlns:p14="http://schemas.microsoft.com/office/powerpoint/2010/main" val="282109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a:t>
            </a:fld>
            <a:endParaRPr lang="en-US"/>
          </a:p>
        </p:txBody>
      </p:sp>
    </p:spTree>
    <p:extLst>
      <p:ext uri="{BB962C8B-B14F-4D97-AF65-F5344CB8AC3E}">
        <p14:creationId xmlns:p14="http://schemas.microsoft.com/office/powerpoint/2010/main" val="2510064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CPAC’s materials are vetted, they follow high quality materials, relevance and usefulness principles. </a:t>
            </a:r>
          </a:p>
        </p:txBody>
      </p:sp>
      <p:sp>
        <p:nvSpPr>
          <p:cNvPr id="4" name="Slide Number Placeholder 3"/>
          <p:cNvSpPr>
            <a:spLocks noGrp="1"/>
          </p:cNvSpPr>
          <p:nvPr>
            <p:ph type="sldNum" sz="quarter" idx="5"/>
          </p:nvPr>
        </p:nvSpPr>
        <p:spPr/>
        <p:txBody>
          <a:bodyPr/>
          <a:lstStyle/>
          <a:p>
            <a:fld id="{5D1EEEA4-776A-4820-AA0E-CBDC775938E7}" type="slidenum">
              <a:rPr lang="en-US" smtClean="0"/>
              <a:t>10</a:t>
            </a:fld>
            <a:endParaRPr lang="en-US"/>
          </a:p>
        </p:txBody>
      </p:sp>
    </p:spTree>
    <p:extLst>
      <p:ext uri="{BB962C8B-B14F-4D97-AF65-F5344CB8AC3E}">
        <p14:creationId xmlns:p14="http://schemas.microsoft.com/office/powerpoint/2010/main" val="337135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brief consultations, how to locate bullying laws, where to find the referral form for special ed. Contact is brief via phone or email</a:t>
            </a:r>
          </a:p>
          <a:p>
            <a:endParaRPr lang="en-US" dirty="0"/>
          </a:p>
          <a:p>
            <a:r>
              <a:rPr lang="en-US" dirty="0"/>
              <a:t>Fair Haven Health Center</a:t>
            </a:r>
          </a:p>
          <a:p>
            <a:r>
              <a:rPr lang="en-US" dirty="0"/>
              <a:t>St Joseph’s Parenting Center</a:t>
            </a:r>
          </a:p>
        </p:txBody>
      </p:sp>
      <p:sp>
        <p:nvSpPr>
          <p:cNvPr id="4" name="Slide Number Placeholder 3"/>
          <p:cNvSpPr>
            <a:spLocks noGrp="1"/>
          </p:cNvSpPr>
          <p:nvPr>
            <p:ph type="sldNum" sz="quarter" idx="5"/>
          </p:nvPr>
        </p:nvSpPr>
        <p:spPr/>
        <p:txBody>
          <a:bodyPr/>
          <a:lstStyle/>
          <a:p>
            <a:fld id="{7843286B-7F18-415F-9B43-1BB8CA07393F}" type="slidenum">
              <a:rPr lang="en-US" smtClean="0"/>
              <a:t>11</a:t>
            </a:fld>
            <a:endParaRPr lang="en-US"/>
          </a:p>
        </p:txBody>
      </p:sp>
    </p:spTree>
    <p:extLst>
      <p:ext uri="{BB962C8B-B14F-4D97-AF65-F5344CB8AC3E}">
        <p14:creationId xmlns:p14="http://schemas.microsoft.com/office/powerpoint/2010/main" val="305857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Effective Conversations </a:t>
            </a:r>
          </a:p>
          <a:p>
            <a:pPr lvl="1"/>
            <a:r>
              <a:rPr lang="en-US" dirty="0">
                <a:solidFill>
                  <a:schemeClr val="accent1"/>
                </a:solidFill>
              </a:rPr>
              <a:t>CPAC facilitates effective communication between families and schools in challenging situations</a:t>
            </a:r>
          </a:p>
          <a:p>
            <a:pPr lvl="1"/>
            <a:r>
              <a:rPr lang="en-US" dirty="0">
                <a:solidFill>
                  <a:schemeClr val="accent1"/>
                </a:solidFill>
              </a:rPr>
              <a:t>Lower-level dispute resolution option</a:t>
            </a:r>
          </a:p>
          <a:p>
            <a:r>
              <a:rPr lang="en-US" b="1" dirty="0">
                <a:solidFill>
                  <a:schemeClr val="accent1"/>
                </a:solidFill>
              </a:rPr>
              <a:t>Preschool Pathfinders</a:t>
            </a:r>
          </a:p>
          <a:p>
            <a:pPr lvl="1"/>
            <a:r>
              <a:rPr lang="en-US" dirty="0">
                <a:solidFill>
                  <a:schemeClr val="accent1"/>
                </a:solidFill>
              </a:rPr>
              <a:t>Provides families a higher level of support and coaching as they learn to navigate the special education process in preschool</a:t>
            </a:r>
          </a:p>
          <a:p>
            <a:r>
              <a:rPr lang="en-US" dirty="0"/>
              <a:t>Down Syndrome Association of CT: </a:t>
            </a:r>
            <a:r>
              <a:rPr lang="en-US" b="0" i="0" dirty="0">
                <a:solidFill>
                  <a:srgbClr val="000000"/>
                </a:solidFill>
                <a:effectLst/>
                <a:latin typeface="arial" panose="020B0604020202020204" pitchFamily="34" charset="0"/>
              </a:rPr>
              <a:t>This program is funded by DS ACT to support their member families in learning how to be effective advocates for their children. Member families are given a Parent Coach to do 1-1 training sessions in person or on the phone related to reading the IEP, describing their child's needs and communicating with professionals. Membership in the DS ACT organization is required</a:t>
            </a:r>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12</a:t>
            </a:fld>
            <a:endParaRPr lang="en-US"/>
          </a:p>
        </p:txBody>
      </p:sp>
    </p:spTree>
    <p:extLst>
      <p:ext uri="{BB962C8B-B14F-4D97-AF65-F5344CB8AC3E}">
        <p14:creationId xmlns:p14="http://schemas.microsoft.com/office/powerpoint/2010/main" val="332319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Since 2014, we have served over 700 families</a:t>
            </a:r>
          </a:p>
          <a:p>
            <a:r>
              <a:rPr lang="en-US" dirty="0"/>
              <a:t>-Families get to choose what services best fit their current circumstances, all tiers are available to all </a:t>
            </a:r>
          </a:p>
          <a:p>
            <a:r>
              <a:rPr lang="en-US" dirty="0"/>
              <a:t>-Most referrals come from b23 providers via fax (referral form to the program)</a:t>
            </a:r>
          </a:p>
          <a:p>
            <a:r>
              <a:rPr lang="en-US" dirty="0"/>
              <a:t>-families can self refer via email or online support request form available on our website</a:t>
            </a:r>
          </a:p>
          <a:p>
            <a:r>
              <a:rPr lang="en-US" dirty="0"/>
              <a:t>-Goal of the program:</a:t>
            </a:r>
          </a:p>
          <a:p>
            <a:pPr marL="228600" indent="-228600">
              <a:buAutoNum type="arabicPeriod"/>
            </a:pPr>
            <a:r>
              <a:rPr lang="en-US" dirty="0"/>
              <a:t>To increase the percentage of parents who feel more confident in their ability to describe their child’s unique needs</a:t>
            </a:r>
          </a:p>
          <a:p>
            <a:pPr marL="228600" indent="-228600">
              <a:buAutoNum type="arabicPeriod"/>
            </a:pPr>
            <a:r>
              <a:rPr lang="en-US" dirty="0"/>
              <a:t>To increase the percentage of parents who understand CT Early Intervention service model and their role in b23</a:t>
            </a:r>
          </a:p>
          <a:p>
            <a:pPr marL="228600" indent="-228600">
              <a:buAutoNum type="arabicPeriod"/>
            </a:pPr>
            <a:r>
              <a:rPr lang="en-US" dirty="0"/>
              <a:t>To provide emotional support and encouragement to families enrolled in b23</a:t>
            </a:r>
          </a:p>
          <a:p>
            <a:pPr marL="0" indent="0">
              <a:buNone/>
            </a:pPr>
            <a:r>
              <a:rPr lang="en-US" dirty="0"/>
              <a:t>Our services are divided into tiers with different levels of intensity and involvement</a:t>
            </a:r>
          </a:p>
          <a:p>
            <a:r>
              <a:rPr lang="en-US" dirty="0"/>
              <a:t>Tier I: Universal support-interactive approach: access to our FC website, bi-monthly Early Childhood e-newsletter, access to our weekly support group, Learning series and backpack series, access to Sparkler, Closed Facebook support group, weekly virtual support group and access to First STEPs training.</a:t>
            </a:r>
          </a:p>
          <a:p>
            <a:r>
              <a:rPr lang="en-US" dirty="0"/>
              <a:t>We have a section on our website dedicated to Family connections, some sections include: a parent mentor portal where online training modules are available, job description, FAQ’s, benefits of mentorship and resources. We have a section for training resources available to families and professionals such as transition process from EI to </a:t>
            </a:r>
            <a:r>
              <a:rPr lang="en-US" dirty="0" err="1"/>
              <a:t>Prek</a:t>
            </a:r>
            <a:r>
              <a:rPr lang="en-US" dirty="0"/>
              <a:t>, supporting young children, SIT for Autism, Child Find: how to talk to families when developmental concerns arise. We also have a section that includes developmental information: info about Sparkler (CPAC offers Sparkler for families in B23 and we are able to send them activities to try with their little ones and personalized coaching messages), another section is dedicated to help families to communicate with professionals: how to use personas to describe their child, tips for sharing what they know with professionals and preparing for </a:t>
            </a:r>
            <a:r>
              <a:rPr lang="en-US" dirty="0" err="1"/>
              <a:t>transition.We</a:t>
            </a:r>
            <a:r>
              <a:rPr lang="en-US" dirty="0"/>
              <a:t> have family stories on our website, developmental games, DEC RP’s and information about our intensive training called “First Steps”</a:t>
            </a:r>
          </a:p>
          <a:p>
            <a:r>
              <a:rPr lang="en-US" dirty="0"/>
              <a:t>Tier II: Families can receive a one to one phone call from our EC parent consultants to talk about a new diagnosis, prepare for an IFSP meeting, interpreting evaluation reports, etc.</a:t>
            </a:r>
          </a:p>
          <a:p>
            <a:r>
              <a:rPr lang="en-US" dirty="0"/>
              <a:t>Tier III: more intensive, families can receive a parent mentor that can help them plan for the future and locate resources in the community, phone </a:t>
            </a:r>
            <a:r>
              <a:rPr lang="en-US" dirty="0" err="1"/>
              <a:t>TA,we</a:t>
            </a:r>
            <a:r>
              <a:rPr lang="en-US" dirty="0"/>
              <a:t> are able to attend and prepare families for their transition conference.</a:t>
            </a:r>
          </a:p>
        </p:txBody>
      </p:sp>
      <p:sp>
        <p:nvSpPr>
          <p:cNvPr id="4" name="Slide Number Placeholder 3"/>
          <p:cNvSpPr>
            <a:spLocks noGrp="1"/>
          </p:cNvSpPr>
          <p:nvPr>
            <p:ph type="sldNum" sz="quarter" idx="5"/>
          </p:nvPr>
        </p:nvSpPr>
        <p:spPr/>
        <p:txBody>
          <a:bodyPr/>
          <a:lstStyle/>
          <a:p>
            <a:fld id="{5D1EEEA4-776A-4820-AA0E-CBDC775938E7}" type="slidenum">
              <a:rPr lang="en-US" smtClean="0"/>
              <a:t>13</a:t>
            </a:fld>
            <a:endParaRPr lang="en-US"/>
          </a:p>
        </p:txBody>
      </p:sp>
    </p:spTree>
    <p:extLst>
      <p:ext uri="{BB962C8B-B14F-4D97-AF65-F5344CB8AC3E}">
        <p14:creationId xmlns:p14="http://schemas.microsoft.com/office/powerpoint/2010/main" val="344411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Since parents of young children with disabilities and developmental delays share common goals and experiences, their relationship is unique. This support is different than any other in the world, different from the support of a professional or a family member. Parents who have been there can offer help with:</a:t>
            </a:r>
          </a:p>
          <a:p>
            <a:pPr algn="l">
              <a:buFont typeface="Arial" panose="020B0604020202020204" pitchFamily="34" charset="0"/>
              <a:buChar char="•"/>
            </a:pPr>
            <a:r>
              <a:rPr lang="en-US" b="0" i="0" dirty="0">
                <a:solidFill>
                  <a:srgbClr val="000000"/>
                </a:solidFill>
                <a:effectLst/>
                <a:latin typeface="arial" panose="020B0604020202020204" pitchFamily="34" charset="0"/>
              </a:rPr>
              <a:t>Talking about your feelings, stress and worries associated with everyday struggles</a:t>
            </a:r>
          </a:p>
          <a:p>
            <a:pPr algn="l">
              <a:buFont typeface="Arial" panose="020B0604020202020204" pitchFamily="34" charset="0"/>
              <a:buChar char="•"/>
            </a:pPr>
            <a:r>
              <a:rPr lang="en-US" b="0" i="0" dirty="0">
                <a:solidFill>
                  <a:srgbClr val="000000"/>
                </a:solidFill>
                <a:effectLst/>
                <a:latin typeface="arial" panose="020B0604020202020204" pitchFamily="34" charset="0"/>
              </a:rPr>
              <a:t>Finding resources in the community</a:t>
            </a:r>
          </a:p>
          <a:p>
            <a:pPr algn="l">
              <a:buFont typeface="Arial" panose="020B0604020202020204" pitchFamily="34" charset="0"/>
              <a:buChar char="•"/>
            </a:pPr>
            <a:r>
              <a:rPr lang="en-US" b="0" i="0" dirty="0">
                <a:solidFill>
                  <a:srgbClr val="000000"/>
                </a:solidFill>
                <a:effectLst/>
                <a:latin typeface="arial" panose="020B0604020202020204" pitchFamily="34" charset="0"/>
              </a:rPr>
              <a:t>Discussing the impact of disability on your family</a:t>
            </a:r>
          </a:p>
          <a:p>
            <a:pPr algn="l">
              <a:buFont typeface="Arial" panose="020B0604020202020204" pitchFamily="34" charset="0"/>
              <a:buChar char="•"/>
            </a:pPr>
            <a:r>
              <a:rPr lang="en-US" b="0" i="0" dirty="0">
                <a:solidFill>
                  <a:srgbClr val="000000"/>
                </a:solidFill>
                <a:effectLst/>
                <a:latin typeface="arial" panose="020B0604020202020204" pitchFamily="34" charset="0"/>
              </a:rPr>
              <a:t>Planning for the future</a:t>
            </a:r>
          </a:p>
          <a:p>
            <a:r>
              <a:rPr lang="en-US" b="0" i="0" dirty="0">
                <a:solidFill>
                  <a:srgbClr val="000000"/>
                </a:solidFill>
                <a:effectLst/>
                <a:latin typeface="arial" panose="020B0604020202020204" pitchFamily="34" charset="0"/>
              </a:rPr>
              <a:t>Volunteers must participate in the </a:t>
            </a:r>
            <a:r>
              <a:rPr lang="en-US" b="1" i="0" dirty="0">
                <a:solidFill>
                  <a:srgbClr val="000000"/>
                </a:solidFill>
                <a:effectLst/>
                <a:latin typeface="arial" panose="020B0604020202020204" pitchFamily="34" charset="0"/>
              </a:rPr>
              <a:t>Family Connections Parent Mentor</a:t>
            </a:r>
            <a:r>
              <a:rPr lang="en-US" b="0" i="0" dirty="0">
                <a:solidFill>
                  <a:srgbClr val="000000"/>
                </a:solidFill>
                <a:effectLst/>
                <a:latin typeface="arial" panose="020B0604020202020204" pitchFamily="34" charset="0"/>
              </a:rPr>
              <a:t> training that introduces families to mentoring principles, information, and resources. In addition, volunteers can also attend the </a:t>
            </a:r>
            <a:r>
              <a:rPr lang="en-US" b="1" i="0" dirty="0">
                <a:solidFill>
                  <a:srgbClr val="000000"/>
                </a:solidFill>
                <a:effectLst/>
                <a:latin typeface="arial" panose="020B0604020202020204" pitchFamily="34" charset="0"/>
              </a:rPr>
              <a:t>First STEPS Training Series</a:t>
            </a:r>
            <a:r>
              <a:rPr lang="en-US" b="0" i="0" dirty="0">
                <a:solidFill>
                  <a:srgbClr val="000000"/>
                </a:solidFill>
                <a:effectLst/>
                <a:latin typeface="arial" panose="020B0604020202020204" pitchFamily="34" charset="0"/>
              </a:rPr>
              <a:t>, an intensive four session training series where they will receive training to get a better understanding of Birth to Three System, transition to special education procedures, advocacy skills, and resources. Our parent mentors are featured on our website and receive monthly support and incentives for participation.. </a:t>
            </a:r>
            <a:r>
              <a:rPr lang="en-US" dirty="0"/>
              <a:t>All of our parent mentors are trained and have access to resources and TA from our Early Childhood parent consultants. They are required to submit a support record form.</a:t>
            </a:r>
          </a:p>
        </p:txBody>
      </p:sp>
      <p:sp>
        <p:nvSpPr>
          <p:cNvPr id="4" name="Slide Number Placeholder 3"/>
          <p:cNvSpPr>
            <a:spLocks noGrp="1"/>
          </p:cNvSpPr>
          <p:nvPr>
            <p:ph type="sldNum" sz="quarter" idx="5"/>
          </p:nvPr>
        </p:nvSpPr>
        <p:spPr/>
        <p:txBody>
          <a:bodyPr/>
          <a:lstStyle/>
          <a:p>
            <a:fld id="{5D1EEEA4-776A-4820-AA0E-CBDC775938E7}" type="slidenum">
              <a:rPr lang="en-US" smtClean="0"/>
              <a:t>14</a:t>
            </a:fld>
            <a:endParaRPr lang="en-US"/>
          </a:p>
        </p:txBody>
      </p:sp>
    </p:spTree>
    <p:extLst>
      <p:ext uri="{BB962C8B-B14F-4D97-AF65-F5344CB8AC3E}">
        <p14:creationId xmlns:p14="http://schemas.microsoft.com/office/powerpoint/2010/main" val="55600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Families involved with our Families Connections program receive our bimonthly Early Childhood Newsletter, which aims to address questions about raising a young child with a disability. We also disseminate information about the Division of Early Childhood Recommended Practices and the Pyramid model. </a:t>
            </a:r>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15</a:t>
            </a:fld>
            <a:endParaRPr lang="en-US"/>
          </a:p>
        </p:txBody>
      </p:sp>
    </p:spTree>
    <p:extLst>
      <p:ext uri="{BB962C8B-B14F-4D97-AF65-F5344CB8AC3E}">
        <p14:creationId xmlns:p14="http://schemas.microsoft.com/office/powerpoint/2010/main" val="124952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four session intensive series is designed to help parents and caregivers understand Birth to Three System, evaluation process, transition from Birth to Three into Preschool Special Education, advocacy skills and resources available in Connecticut.</a:t>
            </a:r>
          </a:p>
          <a:p>
            <a:r>
              <a:rPr lang="en-US" dirty="0"/>
              <a:t>This training series will prepare families to understand their role in Birth to Three, understand data derived from evaluations, and how to prepare for when Birth to Three services end.</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Our goal is for participants to engage in collaborative practices with their Early Intervention providers, to develop effective advocacy skills, connect with one another and learn how to get the most out of their Birth to Three experience.</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16</a:t>
            </a:fld>
            <a:endParaRPr lang="en-US"/>
          </a:p>
        </p:txBody>
      </p:sp>
    </p:spTree>
    <p:extLst>
      <p:ext uri="{BB962C8B-B14F-4D97-AF65-F5344CB8AC3E}">
        <p14:creationId xmlns:p14="http://schemas.microsoft.com/office/powerpoint/2010/main" val="273870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Meets Weekly. Parent’s share experiences, connect with each other, provide encouragement</a:t>
            </a:r>
          </a:p>
        </p:txBody>
      </p:sp>
      <p:sp>
        <p:nvSpPr>
          <p:cNvPr id="4" name="Slide Number Placeholder 3"/>
          <p:cNvSpPr>
            <a:spLocks noGrp="1"/>
          </p:cNvSpPr>
          <p:nvPr>
            <p:ph type="sldNum" sz="quarter" idx="5"/>
          </p:nvPr>
        </p:nvSpPr>
        <p:spPr/>
        <p:txBody>
          <a:bodyPr/>
          <a:lstStyle/>
          <a:p>
            <a:fld id="{5D1EEEA4-776A-4820-AA0E-CBDC775938E7}" type="slidenum">
              <a:rPr lang="en-US" smtClean="0"/>
              <a:t>17</a:t>
            </a:fld>
            <a:endParaRPr lang="en-US"/>
          </a:p>
        </p:txBody>
      </p:sp>
    </p:spTree>
    <p:extLst>
      <p:ext uri="{BB962C8B-B14F-4D97-AF65-F5344CB8AC3E}">
        <p14:creationId xmlns:p14="http://schemas.microsoft.com/office/powerpoint/2010/main" val="3639570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Preschool Pathfinder services aims to engage families in collaborative practices that will result in increased parent’s understanding of the difference in delivery models from Part C and Part B of IDEA; including but not limited to differences between IFSP and IEP, how to collaborate with their schools for</a:t>
            </a:r>
          </a:p>
          <a:p>
            <a:r>
              <a:rPr lang="en-US" dirty="0"/>
              <a:t>appropriate services and supports, how to verbalize their child’s pressing needs at PPT meetings and understanding inclusion policies and the provision of FAPE in the least restrictive environment for young children with Developmental Delays.</a:t>
            </a:r>
          </a:p>
          <a:p>
            <a:r>
              <a:rPr lang="en-US" dirty="0"/>
              <a:t>Program was developed in 2018 and serves 45 families per year. </a:t>
            </a:r>
          </a:p>
        </p:txBody>
      </p:sp>
      <p:sp>
        <p:nvSpPr>
          <p:cNvPr id="4" name="Slide Number Placeholder 3"/>
          <p:cNvSpPr>
            <a:spLocks noGrp="1"/>
          </p:cNvSpPr>
          <p:nvPr>
            <p:ph type="sldNum" sz="quarter" idx="5"/>
          </p:nvPr>
        </p:nvSpPr>
        <p:spPr/>
        <p:txBody>
          <a:bodyPr/>
          <a:lstStyle/>
          <a:p>
            <a:fld id="{5D1EEEA4-776A-4820-AA0E-CBDC775938E7}" type="slidenum">
              <a:rPr lang="en-US" smtClean="0"/>
              <a:t>19</a:t>
            </a:fld>
            <a:endParaRPr lang="en-US"/>
          </a:p>
        </p:txBody>
      </p:sp>
    </p:spTree>
    <p:extLst>
      <p:ext uri="{BB962C8B-B14F-4D97-AF65-F5344CB8AC3E}">
        <p14:creationId xmlns:p14="http://schemas.microsoft.com/office/powerpoint/2010/main" val="405457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CPAC’s Preschool Pathfinder Program, highly trained CPAC Early Childhood Consultants (Pathfinders) provide families with individualized one to one</a:t>
            </a:r>
          </a:p>
          <a:p>
            <a:r>
              <a:rPr lang="en-US" dirty="0"/>
              <a:t>support, culturally appropriate information, training, and support throughout the transition process from Part C to Part B. Providing this unique one to one support alleviates the stressors associated with transition and enables families to be equal members in the decision-making process on behalf of their</a:t>
            </a:r>
          </a:p>
          <a:p>
            <a:r>
              <a:rPr lang="en-US" dirty="0"/>
              <a:t>young children. </a:t>
            </a:r>
          </a:p>
          <a:p>
            <a:r>
              <a:rPr lang="en-US" dirty="0"/>
              <a:t>Preschool Pathfinders may meet in person, via Zoom or through phone call with the family to assess the level of support needed, to help families organize and understand their child’s medical/educational records, and to create a workable customized intervention plan. Services for families</a:t>
            </a:r>
          </a:p>
          <a:p>
            <a:r>
              <a:rPr lang="en-US" dirty="0"/>
              <a:t>under Preschool Pathfinder Program include parent interview/intake, initial meeting, records review (needs assessment), development of an individualized plan of action for the family that considers family priorities, discussions of potential outcomes, preparing families to understand potential eligibility outcomes, and how to adjust to a change in setting/program. Additionally, Pathfinders attend Early Intervention Transition Conferences, PPT1, PPT2 and they conduct a final IEP/IDEA coaching session. </a:t>
            </a:r>
          </a:p>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20</a:t>
            </a:fld>
            <a:endParaRPr lang="en-US"/>
          </a:p>
        </p:txBody>
      </p:sp>
    </p:spTree>
    <p:extLst>
      <p:ext uri="{BB962C8B-B14F-4D97-AF65-F5344CB8AC3E}">
        <p14:creationId xmlns:p14="http://schemas.microsoft.com/office/powerpoint/2010/main" val="309060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2</a:t>
            </a:fld>
            <a:endParaRPr lang="en-US"/>
          </a:p>
        </p:txBody>
      </p:sp>
    </p:spTree>
    <p:extLst>
      <p:ext uri="{BB962C8B-B14F-4D97-AF65-F5344CB8AC3E}">
        <p14:creationId xmlns:p14="http://schemas.microsoft.com/office/powerpoint/2010/main" val="185155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Pathfinders work under the premise that parents want their child to succeed in school, they want to be able to communicate effectively with providers/professionals what they know about their child’s unique needs/development and feel included in the decision-making process; thus, they are committed to delivering Early Childhood best practices and essential content that is delivered in a sensitive manner to</a:t>
            </a:r>
          </a:p>
          <a:p>
            <a:r>
              <a:rPr lang="en-US" dirty="0"/>
              <a:t>the emotional stages and informational needs of each family. These services are a direct response to families’ pressing needs, emotions, literacy skills, cultural and family dynamics, which are at our core foundation for “meeting parents where they are.”</a:t>
            </a:r>
          </a:p>
          <a:p>
            <a:endParaRPr lang="en-US" dirty="0"/>
          </a:p>
          <a:p>
            <a:r>
              <a:rPr lang="en-US" dirty="0"/>
              <a:t>Pathfinders recognize the barriers that parents have in understanding the differences in eligibility criteria from Part C to Part B. During 2018-2019 18.9% of</a:t>
            </a:r>
          </a:p>
          <a:p>
            <a:r>
              <a:rPr lang="en-US" dirty="0"/>
              <a:t>children served under Part C and referred to Part B were found not eligible for services (Birth to Three Transition Data FY2019). Pathfinders are committed to addressing these barriers and informational gaps by providing IDEA information, assisting families to interpret evaluation results, coaching families about</a:t>
            </a:r>
          </a:p>
          <a:p>
            <a:r>
              <a:rPr lang="en-US" dirty="0"/>
              <a:t>eligibility criteria and acting as a communication conduit in cases where eligibility is denied. Pathfinders also provide resources when eligibility is denied, providing families with resources to high-quality in-home supports or community options for their child.</a:t>
            </a:r>
          </a:p>
        </p:txBody>
      </p:sp>
      <p:sp>
        <p:nvSpPr>
          <p:cNvPr id="4" name="Slide Number Placeholder 3"/>
          <p:cNvSpPr>
            <a:spLocks noGrp="1"/>
          </p:cNvSpPr>
          <p:nvPr>
            <p:ph type="sldNum" sz="quarter" idx="5"/>
          </p:nvPr>
        </p:nvSpPr>
        <p:spPr/>
        <p:txBody>
          <a:bodyPr/>
          <a:lstStyle/>
          <a:p>
            <a:fld id="{5D1EEEA4-776A-4820-AA0E-CBDC775938E7}" type="slidenum">
              <a:rPr lang="en-US" smtClean="0"/>
              <a:t>21</a:t>
            </a:fld>
            <a:endParaRPr lang="en-US"/>
          </a:p>
        </p:txBody>
      </p:sp>
    </p:spTree>
    <p:extLst>
      <p:ext uri="{BB962C8B-B14F-4D97-AF65-F5344CB8AC3E}">
        <p14:creationId xmlns:p14="http://schemas.microsoft.com/office/powerpoint/2010/main" val="292441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PTI: A Parent Training and Information Center—or PTI— is a terrific information resource for parents of children with disabilities. Every state has at least one PTI. Each one has a different name. For example, one of the PTIs in California is named Matrix Parent Network and Resource Center. The PTI in New Hampshire is called the Parent Information Center. Whatever the actual name, each is commonly known as a PTI.</a:t>
            </a:r>
          </a:p>
          <a:p>
            <a:r>
              <a:rPr lang="en-US" dirty="0"/>
              <a:t>Under special ed law, Every state must have a PTI; larger states like California and Texas have multiple. </a:t>
            </a:r>
          </a:p>
          <a:p>
            <a:r>
              <a:rPr lang="en-US" dirty="0"/>
              <a:t> when parents have a disability-related, early intervention, special education, or transition question. We can help families: • understand their child’s disability and special needs; • learn about the IDEA and what it means for their child; • learn about the options, programs, services, and resources available to help their child and family; • learn how to talk effectively to the people who work with their child; • actively participate in making decisions about the services their child receives; • work effectively with their child’s school to develop their child's educational program; </a:t>
            </a:r>
          </a:p>
          <a:p>
            <a:r>
              <a:rPr lang="en-US" dirty="0"/>
              <a:t>conducting workshops, trainings, and panels for parents. In these training sessions, parents can learn about IDEA, the special education process, recommended practices, and much, much more. Often, Our staff serve on different local and state level advisory councils, boards, or work groups that are designed to improve results for students with disabilities. To give you an example, CPAC has created the Connecticut Language Access and Equity Strategic Partnership Workgroup we have representatives from the CSDE, non profit advocacy agencies, the office of the child advocate to advance equity in language access and to ensure that families who are Limited English Proficient know their interpretation rights in school and that schools know their responsibilities for providing </a:t>
            </a:r>
            <a:r>
              <a:rPr lang="en-US" dirty="0" err="1"/>
              <a:t>eual</a:t>
            </a:r>
            <a:r>
              <a:rPr lang="en-US" dirty="0"/>
              <a:t> and meaningful access to programs and services such as interpretation services at PPT meetings, to give you an example. </a:t>
            </a:r>
          </a:p>
          <a:p>
            <a:endParaRPr lang="en-US" dirty="0"/>
          </a:p>
          <a:p>
            <a:r>
              <a:rPr lang="en-US" b="0" i="0" dirty="0">
                <a:solidFill>
                  <a:srgbClr val="000000"/>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3286B-7F18-415F-9B43-1BB8CA07393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46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receive funding from a variety of sources.  The PTI grant through the US Dept of Education provides us with inroads to other groups within the state.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3286B-7F18-415F-9B43-1BB8CA073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36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use the analogy that our goal is to teach families to fish for themselves rather than hand them the fish.  We also know that families stay with the child for the long term; school teams are fleeting.  I reflected at my son’s last PPT in elementary school that he had been in that building for ten years, from PreK – to grade 6, and I was the only person still at the table from when I started.  Families bring their child’s history but sharing that history in a meaningful way is how we try to help.</a:t>
            </a:r>
          </a:p>
        </p:txBody>
      </p:sp>
      <p:sp>
        <p:nvSpPr>
          <p:cNvPr id="4" name="Slide Number Placeholder 3"/>
          <p:cNvSpPr>
            <a:spLocks noGrp="1"/>
          </p:cNvSpPr>
          <p:nvPr>
            <p:ph type="sldNum" sz="quarter" idx="5"/>
          </p:nvPr>
        </p:nvSpPr>
        <p:spPr/>
        <p:txBody>
          <a:bodyPr/>
          <a:lstStyle/>
          <a:p>
            <a:fld id="{7843286B-7F18-415F-9B43-1BB8CA07393F}" type="slidenum">
              <a:rPr lang="en-US" smtClean="0"/>
              <a:t>5</a:t>
            </a:fld>
            <a:endParaRPr lang="en-US"/>
          </a:p>
        </p:txBody>
      </p:sp>
    </p:spTree>
    <p:extLst>
      <p:ext uri="{BB962C8B-B14F-4D97-AF65-F5344CB8AC3E}">
        <p14:creationId xmlns:p14="http://schemas.microsoft.com/office/powerpoint/2010/main" val="59511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on empowerment</a:t>
            </a:r>
          </a:p>
          <a:p>
            <a:r>
              <a:rPr lang="en-US" dirty="0"/>
              <a:t>We provide families the tools they need to become their child’s best advocates</a:t>
            </a:r>
          </a:p>
        </p:txBody>
      </p:sp>
      <p:sp>
        <p:nvSpPr>
          <p:cNvPr id="4" name="Slide Number Placeholder 3"/>
          <p:cNvSpPr>
            <a:spLocks noGrp="1"/>
          </p:cNvSpPr>
          <p:nvPr>
            <p:ph type="sldNum" sz="quarter" idx="5"/>
          </p:nvPr>
        </p:nvSpPr>
        <p:spPr/>
        <p:txBody>
          <a:bodyPr/>
          <a:lstStyle/>
          <a:p>
            <a:fld id="{7843286B-7F18-415F-9B43-1BB8CA07393F}" type="slidenum">
              <a:rPr lang="en-US" smtClean="0"/>
              <a:t>6</a:t>
            </a:fld>
            <a:endParaRPr lang="en-US"/>
          </a:p>
        </p:txBody>
      </p:sp>
    </p:spTree>
    <p:extLst>
      <p:ext uri="{BB962C8B-B14F-4D97-AF65-F5344CB8AC3E}">
        <p14:creationId xmlns:p14="http://schemas.microsoft.com/office/powerpoint/2010/main" val="330079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mirror the community we serve, we are parents of kids with disabilities, first-hand knowledge</a:t>
            </a:r>
          </a:p>
        </p:txBody>
      </p:sp>
      <p:sp>
        <p:nvSpPr>
          <p:cNvPr id="4" name="Slide Number Placeholder 3"/>
          <p:cNvSpPr>
            <a:spLocks noGrp="1"/>
          </p:cNvSpPr>
          <p:nvPr>
            <p:ph type="sldNum" sz="quarter" idx="5"/>
          </p:nvPr>
        </p:nvSpPr>
        <p:spPr/>
        <p:txBody>
          <a:bodyPr/>
          <a:lstStyle/>
          <a:p>
            <a:fld id="{7843286B-7F18-415F-9B43-1BB8CA07393F}" type="slidenum">
              <a:rPr lang="en-US" smtClean="0"/>
              <a:t>7</a:t>
            </a:fld>
            <a:endParaRPr lang="en-US"/>
          </a:p>
        </p:txBody>
      </p:sp>
    </p:spTree>
    <p:extLst>
      <p:ext uri="{BB962C8B-B14F-4D97-AF65-F5344CB8AC3E}">
        <p14:creationId xmlns:p14="http://schemas.microsoft.com/office/powerpoint/2010/main" val="425845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advocates</a:t>
            </a:r>
          </a:p>
          <a:p>
            <a:r>
              <a:rPr lang="en-US" dirty="0"/>
              <a:t>-strengths based approach</a:t>
            </a:r>
          </a:p>
          <a:p>
            <a:r>
              <a:rPr lang="en-US" dirty="0"/>
              <a:t>-principle of collaboration between schools and parents</a:t>
            </a:r>
          </a:p>
          <a:p>
            <a:endParaRPr lang="en-US" dirty="0"/>
          </a:p>
        </p:txBody>
      </p:sp>
      <p:sp>
        <p:nvSpPr>
          <p:cNvPr id="4" name="Slide Number Placeholder 3"/>
          <p:cNvSpPr>
            <a:spLocks noGrp="1"/>
          </p:cNvSpPr>
          <p:nvPr>
            <p:ph type="sldNum" sz="quarter" idx="5"/>
          </p:nvPr>
        </p:nvSpPr>
        <p:spPr/>
        <p:txBody>
          <a:bodyPr/>
          <a:lstStyle/>
          <a:p>
            <a:fld id="{7843286B-7F18-415F-9B43-1BB8CA07393F}" type="slidenum">
              <a:rPr lang="en-US" smtClean="0"/>
              <a:t>8</a:t>
            </a:fld>
            <a:endParaRPr lang="en-US"/>
          </a:p>
        </p:txBody>
      </p:sp>
    </p:spTree>
    <p:extLst>
      <p:ext uri="{BB962C8B-B14F-4D97-AF65-F5344CB8AC3E}">
        <p14:creationId xmlns:p14="http://schemas.microsoft.com/office/powerpoint/2010/main" val="425258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 gaps</a:t>
            </a:r>
          </a:p>
          <a:p>
            <a:r>
              <a:rPr lang="en-US" dirty="0"/>
              <a:t>-we adjust our delivery of content to meet parents where they are</a:t>
            </a:r>
          </a:p>
          <a:p>
            <a:endParaRPr lang="en-US" dirty="0"/>
          </a:p>
        </p:txBody>
      </p:sp>
      <p:sp>
        <p:nvSpPr>
          <p:cNvPr id="4" name="Slide Number Placeholder 3"/>
          <p:cNvSpPr>
            <a:spLocks noGrp="1"/>
          </p:cNvSpPr>
          <p:nvPr>
            <p:ph type="sldNum" sz="quarter" idx="5"/>
          </p:nvPr>
        </p:nvSpPr>
        <p:spPr/>
        <p:txBody>
          <a:bodyPr/>
          <a:lstStyle/>
          <a:p>
            <a:fld id="{5D1EEEA4-776A-4820-AA0E-CBDC775938E7}" type="slidenum">
              <a:rPr lang="en-US" smtClean="0"/>
              <a:t>9</a:t>
            </a:fld>
            <a:endParaRPr lang="en-US"/>
          </a:p>
        </p:txBody>
      </p:sp>
    </p:spTree>
    <p:extLst>
      <p:ext uri="{BB962C8B-B14F-4D97-AF65-F5344CB8AC3E}">
        <p14:creationId xmlns:p14="http://schemas.microsoft.com/office/powerpoint/2010/main" val="1138299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Users\duczya\Desktop\CPAC_PPT_Templat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276600"/>
            <a:ext cx="8686800" cy="1371599"/>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228600" y="4724400"/>
            <a:ext cx="8686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4305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70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4" name="Picture 2" descr="C:\Users\duczya\Desktop\CPAC_PPT_Templat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953000" y="304800"/>
            <a:ext cx="3962400" cy="3124200"/>
          </a:xfrm>
        </p:spPr>
        <p:txBody>
          <a:bodyPr anchor="ctr"/>
          <a:lstStyle>
            <a:lvl1pPr algn="ctr">
              <a:defRPr sz="4000" b="1" cap="none"/>
            </a:lvl1pPr>
          </a:lstStyle>
          <a:p>
            <a:r>
              <a:rPr lang="en-US" dirty="0"/>
              <a:t>Click to edit master title style</a:t>
            </a:r>
          </a:p>
        </p:txBody>
      </p:sp>
    </p:spTree>
    <p:extLst>
      <p:ext uri="{BB962C8B-B14F-4D97-AF65-F5344CB8AC3E}">
        <p14:creationId xmlns:p14="http://schemas.microsoft.com/office/powerpoint/2010/main" val="35951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12" y="1219200"/>
            <a:ext cx="4123888"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19200"/>
            <a:ext cx="4095226"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47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6290" y="1219200"/>
            <a:ext cx="4107110" cy="639762"/>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6290" y="1858962"/>
            <a:ext cx="4107110" cy="4313238"/>
          </a:xfrm>
        </p:spPr>
        <p:txBody>
          <a:bodyPr>
            <a:normAutofit/>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1" y="1219200"/>
            <a:ext cx="4114800" cy="639762"/>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1" y="1858962"/>
            <a:ext cx="4114800" cy="4313238"/>
          </a:xfrm>
        </p:spPr>
        <p:txBody>
          <a:bodyPr>
            <a:normAutofit/>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676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10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8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uczya\Desktop\CPAC_PPT_Template-2.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26502" y="0"/>
            <a:ext cx="8688897"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4192" y="1219200"/>
            <a:ext cx="8681207" cy="4953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3480033" y="6400101"/>
            <a:ext cx="341760" cy="246221"/>
          </a:xfrm>
          <a:prstGeom prst="rect">
            <a:avLst/>
          </a:prstGeom>
          <a:noFill/>
        </p:spPr>
        <p:txBody>
          <a:bodyPr wrap="none" rtlCol="0">
            <a:spAutoFit/>
          </a:bodyPr>
          <a:lstStyle/>
          <a:p>
            <a:fld id="{77C73D17-1AE8-4935-9196-8CAC1085DA3D}" type="slidenum">
              <a:rPr lang="en-US" sz="1000" smtClean="0">
                <a:solidFill>
                  <a:schemeClr val="tx2"/>
                </a:solidFill>
              </a:rPr>
              <a:t>‹#›</a:t>
            </a:fld>
            <a:endParaRPr lang="en-US" sz="1000" dirty="0">
              <a:solidFill>
                <a:schemeClr val="tx2"/>
              </a:solidFill>
            </a:endParaRPr>
          </a:p>
        </p:txBody>
      </p:sp>
    </p:spTree>
    <p:extLst>
      <p:ext uri="{BB962C8B-B14F-4D97-AF65-F5344CB8AC3E}">
        <p14:creationId xmlns:p14="http://schemas.microsoft.com/office/powerpoint/2010/main" val="347511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ts val="0"/>
        </a:spcBef>
        <a:spcAft>
          <a:spcPts val="10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ts val="0"/>
        </a:spcBef>
        <a:spcAft>
          <a:spcPts val="10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0"/>
        </a:spcBef>
        <a:spcAft>
          <a:spcPts val="10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pacinc.org/" TargetMode="External"/><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CPAC Services</a:t>
            </a:r>
          </a:p>
        </p:txBody>
      </p:sp>
      <p:sp>
        <p:nvSpPr>
          <p:cNvPr id="3" name="Subtitle 2"/>
          <p:cNvSpPr>
            <a:spLocks noGrp="1"/>
          </p:cNvSpPr>
          <p:nvPr>
            <p:ph type="subTitle" idx="1"/>
          </p:nvPr>
        </p:nvSpPr>
        <p:spPr/>
        <p:txBody>
          <a:bodyPr>
            <a:normAutofit fontScale="77500" lnSpcReduction="20000"/>
          </a:bodyPr>
          <a:lstStyle/>
          <a:p>
            <a:r>
              <a:rPr lang="en-US" dirty="0">
                <a:hlinkClick r:id="rId3"/>
              </a:rPr>
              <a:t>www.cpacinc.org</a:t>
            </a:r>
            <a:endParaRPr lang="en-US" dirty="0"/>
          </a:p>
          <a:p>
            <a:r>
              <a:rPr lang="en-US" dirty="0"/>
              <a:t>860-739-3089 (New London)  203-588-9274 (Stamford)</a:t>
            </a:r>
          </a:p>
          <a:p>
            <a:endParaRPr lang="en-US" dirty="0"/>
          </a:p>
        </p:txBody>
      </p:sp>
    </p:spTree>
    <p:extLst>
      <p:ext uri="{BB962C8B-B14F-4D97-AF65-F5344CB8AC3E}">
        <p14:creationId xmlns:p14="http://schemas.microsoft.com/office/powerpoint/2010/main" val="413970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4C2DF-9FA0-4BC1-A27B-FDBC5B284886}"/>
              </a:ext>
            </a:extLst>
          </p:cNvPr>
          <p:cNvSpPr>
            <a:spLocks noGrp="1"/>
          </p:cNvSpPr>
          <p:nvPr>
            <p:ph type="title"/>
          </p:nvPr>
        </p:nvSpPr>
        <p:spPr/>
        <p:txBody>
          <a:bodyPr>
            <a:normAutofit/>
          </a:bodyPr>
          <a:lstStyle/>
          <a:p>
            <a:pPr algn="ctr"/>
            <a:r>
              <a:rPr lang="en-US" sz="4000" dirty="0"/>
              <a:t>Programs and Services</a:t>
            </a:r>
          </a:p>
        </p:txBody>
      </p:sp>
      <p:sp>
        <p:nvSpPr>
          <p:cNvPr id="3" name="Content Placeholder 2">
            <a:extLst>
              <a:ext uri="{FF2B5EF4-FFF2-40B4-BE49-F238E27FC236}">
                <a16:creationId xmlns:a16="http://schemas.microsoft.com/office/drawing/2014/main" xmlns="" id="{38B5C350-39ED-4DD6-AB7A-4B577C4D4AE4}"/>
              </a:ext>
            </a:extLst>
          </p:cNvPr>
          <p:cNvSpPr>
            <a:spLocks noGrp="1"/>
          </p:cNvSpPr>
          <p:nvPr>
            <p:ph idx="1"/>
          </p:nvPr>
        </p:nvSpPr>
        <p:spPr>
          <a:xfrm>
            <a:off x="609600" y="1219200"/>
            <a:ext cx="8305799" cy="4953000"/>
          </a:xfrm>
        </p:spPr>
        <p:txBody>
          <a:bodyPr/>
          <a:lstStyle/>
          <a:p>
            <a:pPr marL="0" indent="0">
              <a:buNone/>
            </a:pPr>
            <a:endParaRPr lang="en-US" b="1" dirty="0"/>
          </a:p>
          <a:p>
            <a:pPr marL="0" indent="0">
              <a:buNone/>
            </a:pPr>
            <a:endParaRPr lang="en-US" b="1" dirty="0"/>
          </a:p>
          <a:p>
            <a:pPr marL="0" indent="0">
              <a:buNone/>
            </a:pPr>
            <a:r>
              <a:rPr lang="en-US" sz="2800" b="1" dirty="0"/>
              <a:t>Tier 1: Accessible* information</a:t>
            </a:r>
          </a:p>
          <a:p>
            <a:r>
              <a:rPr lang="en-US" sz="2800" dirty="0"/>
              <a:t>Website www.cpacinc.org</a:t>
            </a:r>
          </a:p>
          <a:p>
            <a:r>
              <a:rPr lang="en-US" sz="2800" dirty="0"/>
              <a:t>Social Media </a:t>
            </a:r>
          </a:p>
          <a:p>
            <a:pPr marL="0" indent="0">
              <a:buNone/>
            </a:pPr>
            <a:r>
              <a:rPr lang="en-US" sz="2800" dirty="0"/>
              <a:t>(Facebook, YouTube, Pinterest, Twitter, Instagram)</a:t>
            </a:r>
          </a:p>
          <a:p>
            <a:pPr marL="0" indent="0">
              <a:buNone/>
            </a:pPr>
            <a:endParaRPr lang="en-US" sz="2800" dirty="0"/>
          </a:p>
          <a:p>
            <a:pPr marL="0" indent="0">
              <a:buNone/>
            </a:pPr>
            <a:r>
              <a:rPr lang="en-US" sz="2000" b="1" dirty="0"/>
              <a:t>*that is high quality, relevant and meaningful</a:t>
            </a:r>
            <a:endParaRPr lang="en-US" sz="1800" b="1" dirty="0"/>
          </a:p>
        </p:txBody>
      </p:sp>
    </p:spTree>
    <p:extLst>
      <p:ext uri="{BB962C8B-B14F-4D97-AF65-F5344CB8AC3E}">
        <p14:creationId xmlns:p14="http://schemas.microsoft.com/office/powerpoint/2010/main" val="408824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2D16F-BD5A-419F-939F-4AC028DE3C9B}"/>
              </a:ext>
            </a:extLst>
          </p:cNvPr>
          <p:cNvSpPr>
            <a:spLocks noGrp="1"/>
          </p:cNvSpPr>
          <p:nvPr>
            <p:ph type="title"/>
          </p:nvPr>
        </p:nvSpPr>
        <p:spPr/>
        <p:txBody>
          <a:bodyPr>
            <a:normAutofit/>
          </a:bodyPr>
          <a:lstStyle/>
          <a:p>
            <a:pPr algn="ctr"/>
            <a:r>
              <a:rPr lang="en-US" sz="4000" dirty="0"/>
              <a:t>Programs and Services</a:t>
            </a:r>
          </a:p>
        </p:txBody>
      </p:sp>
      <p:sp>
        <p:nvSpPr>
          <p:cNvPr id="3" name="Content Placeholder 2">
            <a:extLst>
              <a:ext uri="{FF2B5EF4-FFF2-40B4-BE49-F238E27FC236}">
                <a16:creationId xmlns:a16="http://schemas.microsoft.com/office/drawing/2014/main" xmlns="" id="{E12F658B-B319-47AB-99A1-98D50CBE691F}"/>
              </a:ext>
            </a:extLst>
          </p:cNvPr>
          <p:cNvSpPr>
            <a:spLocks noGrp="1"/>
          </p:cNvSpPr>
          <p:nvPr>
            <p:ph idx="1"/>
          </p:nvPr>
        </p:nvSpPr>
        <p:spPr>
          <a:xfrm>
            <a:off x="457200" y="1219200"/>
            <a:ext cx="8458199" cy="4953000"/>
          </a:xfrm>
        </p:spPr>
        <p:txBody>
          <a:bodyPr>
            <a:normAutofit/>
          </a:bodyPr>
          <a:lstStyle/>
          <a:p>
            <a:pPr marL="0" lvl="0" indent="0">
              <a:buClr>
                <a:srgbClr val="00AEEF"/>
              </a:buClr>
              <a:buNone/>
            </a:pPr>
            <a:endParaRPr lang="en-US" b="1" dirty="0">
              <a:solidFill>
                <a:prstClr val="black"/>
              </a:solidFill>
            </a:endParaRPr>
          </a:p>
          <a:p>
            <a:pPr marL="0" lvl="0" indent="0">
              <a:buClr>
                <a:srgbClr val="00AEEF"/>
              </a:buClr>
              <a:buNone/>
            </a:pPr>
            <a:r>
              <a:rPr lang="en-US" sz="2800" b="1" dirty="0">
                <a:solidFill>
                  <a:prstClr val="black"/>
                </a:solidFill>
              </a:rPr>
              <a:t>Tier 2: Interactive Communication - Brief</a:t>
            </a:r>
          </a:p>
          <a:p>
            <a:pPr>
              <a:buClr>
                <a:srgbClr val="00AEEF"/>
              </a:buClr>
            </a:pPr>
            <a:r>
              <a:rPr lang="en-US" sz="2800" dirty="0">
                <a:solidFill>
                  <a:prstClr val="black"/>
                </a:solidFill>
              </a:rPr>
              <a:t>Call Center – phone, email, and in person</a:t>
            </a:r>
          </a:p>
          <a:p>
            <a:pPr>
              <a:buClr>
                <a:srgbClr val="00AEEF"/>
              </a:buClr>
            </a:pPr>
            <a:r>
              <a:rPr lang="en-US" sz="2800" dirty="0">
                <a:solidFill>
                  <a:prstClr val="black"/>
                </a:solidFill>
              </a:rPr>
              <a:t>Training opportunities virtually and in the community</a:t>
            </a:r>
          </a:p>
          <a:p>
            <a:pPr>
              <a:buClr>
                <a:srgbClr val="00AEEF"/>
              </a:buClr>
            </a:pPr>
            <a:r>
              <a:rPr lang="en-US" sz="2800" dirty="0">
                <a:solidFill>
                  <a:prstClr val="black"/>
                </a:solidFill>
              </a:rPr>
              <a:t>Weekly Support group for families of young children with developmental delays/disabilities</a:t>
            </a:r>
          </a:p>
          <a:p>
            <a:pPr>
              <a:buClr>
                <a:srgbClr val="00AEEF"/>
              </a:buClr>
            </a:pPr>
            <a:r>
              <a:rPr lang="en-US" sz="2800" dirty="0">
                <a:solidFill>
                  <a:prstClr val="black"/>
                </a:solidFill>
              </a:rPr>
              <a:t>Weekly live Spanish support call *Zoom</a:t>
            </a:r>
          </a:p>
          <a:p>
            <a:endParaRPr lang="en-US" dirty="0"/>
          </a:p>
        </p:txBody>
      </p:sp>
    </p:spTree>
    <p:extLst>
      <p:ext uri="{BB962C8B-B14F-4D97-AF65-F5344CB8AC3E}">
        <p14:creationId xmlns:p14="http://schemas.microsoft.com/office/powerpoint/2010/main" val="24299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BBBFD-6BFB-4A5B-BF9F-10376F8B7EAF}"/>
              </a:ext>
            </a:extLst>
          </p:cNvPr>
          <p:cNvSpPr>
            <a:spLocks noGrp="1"/>
          </p:cNvSpPr>
          <p:nvPr>
            <p:ph type="title"/>
          </p:nvPr>
        </p:nvSpPr>
        <p:spPr/>
        <p:txBody>
          <a:bodyPr>
            <a:normAutofit/>
          </a:bodyPr>
          <a:lstStyle/>
          <a:p>
            <a:pPr algn="ctr"/>
            <a:r>
              <a:rPr lang="en-US" sz="4000" dirty="0"/>
              <a:t>Programs and Services</a:t>
            </a:r>
          </a:p>
        </p:txBody>
      </p:sp>
      <p:sp>
        <p:nvSpPr>
          <p:cNvPr id="3" name="Content Placeholder 2">
            <a:extLst>
              <a:ext uri="{FF2B5EF4-FFF2-40B4-BE49-F238E27FC236}">
                <a16:creationId xmlns:a16="http://schemas.microsoft.com/office/drawing/2014/main" xmlns="" id="{3AD1AEE9-1186-439E-82BE-B30CC3AB056E}"/>
              </a:ext>
            </a:extLst>
          </p:cNvPr>
          <p:cNvSpPr>
            <a:spLocks noGrp="1"/>
          </p:cNvSpPr>
          <p:nvPr>
            <p:ph idx="1"/>
          </p:nvPr>
        </p:nvSpPr>
        <p:spPr>
          <a:xfrm>
            <a:off x="381000" y="1219200"/>
            <a:ext cx="8534399" cy="4953000"/>
          </a:xfrm>
        </p:spPr>
        <p:txBody>
          <a:bodyPr/>
          <a:lstStyle/>
          <a:p>
            <a:pPr marL="0" lvl="0" indent="0">
              <a:buClr>
                <a:srgbClr val="00AEEF"/>
              </a:buClr>
              <a:buNone/>
            </a:pPr>
            <a:endParaRPr lang="en-US" dirty="0">
              <a:solidFill>
                <a:prstClr val="black"/>
              </a:solidFill>
            </a:endParaRPr>
          </a:p>
          <a:p>
            <a:pPr marL="0" lvl="0" indent="0">
              <a:buClr>
                <a:srgbClr val="00AEEF"/>
              </a:buClr>
              <a:buNone/>
            </a:pPr>
            <a:endParaRPr lang="en-US" dirty="0">
              <a:solidFill>
                <a:prstClr val="black"/>
              </a:solidFill>
            </a:endParaRPr>
          </a:p>
          <a:p>
            <a:pPr marL="0" lvl="0" indent="0">
              <a:buClr>
                <a:srgbClr val="00AEEF"/>
              </a:buClr>
              <a:buNone/>
            </a:pPr>
            <a:r>
              <a:rPr lang="en-US" sz="2800" b="1" dirty="0">
                <a:solidFill>
                  <a:prstClr val="black"/>
                </a:solidFill>
              </a:rPr>
              <a:t>Tier 3:</a:t>
            </a:r>
            <a:r>
              <a:rPr lang="en-US" sz="2800" dirty="0">
                <a:solidFill>
                  <a:prstClr val="black"/>
                </a:solidFill>
              </a:rPr>
              <a:t> </a:t>
            </a:r>
            <a:r>
              <a:rPr lang="en-US" sz="2800" b="1" dirty="0">
                <a:solidFill>
                  <a:prstClr val="black"/>
                </a:solidFill>
              </a:rPr>
              <a:t>More Intensive Support</a:t>
            </a:r>
          </a:p>
          <a:p>
            <a:pPr>
              <a:buClr>
                <a:srgbClr val="00AEEF"/>
              </a:buClr>
            </a:pPr>
            <a:r>
              <a:rPr lang="en-US" sz="2800" dirty="0">
                <a:solidFill>
                  <a:prstClr val="black"/>
                </a:solidFill>
              </a:rPr>
              <a:t>Effective Conversations</a:t>
            </a:r>
          </a:p>
          <a:p>
            <a:pPr>
              <a:buClr>
                <a:srgbClr val="00AEEF"/>
              </a:buClr>
            </a:pPr>
            <a:r>
              <a:rPr lang="en-US" sz="2800" dirty="0">
                <a:solidFill>
                  <a:prstClr val="black"/>
                </a:solidFill>
              </a:rPr>
              <a:t>Pre-K Pathfinders</a:t>
            </a:r>
          </a:p>
          <a:p>
            <a:pPr>
              <a:buClr>
                <a:srgbClr val="00AEEF"/>
              </a:buClr>
            </a:pPr>
            <a:r>
              <a:rPr lang="en-US" sz="2800" dirty="0">
                <a:solidFill>
                  <a:prstClr val="black"/>
                </a:solidFill>
              </a:rPr>
              <a:t>Intensive Family Connections needs</a:t>
            </a:r>
          </a:p>
          <a:p>
            <a:pPr>
              <a:buClr>
                <a:srgbClr val="00AEEF"/>
              </a:buClr>
            </a:pPr>
            <a:r>
              <a:rPr lang="en-US" sz="2800" dirty="0">
                <a:solidFill>
                  <a:prstClr val="black"/>
                </a:solidFill>
              </a:rPr>
              <a:t>Down Syndrome Association IEP Mentoring (1-1)</a:t>
            </a:r>
          </a:p>
          <a:p>
            <a:endParaRPr lang="en-US" dirty="0"/>
          </a:p>
        </p:txBody>
      </p:sp>
    </p:spTree>
    <p:extLst>
      <p:ext uri="{BB962C8B-B14F-4D97-AF65-F5344CB8AC3E}">
        <p14:creationId xmlns:p14="http://schemas.microsoft.com/office/powerpoint/2010/main" val="175644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12BAFE8D-FE0A-47C8-AF14-6DC19261D598}"/>
              </a:ext>
            </a:extLst>
          </p:cNvPr>
          <p:cNvSpPr>
            <a:spLocks noGrp="1"/>
          </p:cNvSpPr>
          <p:nvPr>
            <p:ph type="title"/>
          </p:nvPr>
        </p:nvSpPr>
        <p:spPr>
          <a:xfrm>
            <a:off x="226502" y="0"/>
            <a:ext cx="8688897" cy="762000"/>
          </a:xfrm>
        </p:spPr>
        <p:txBody>
          <a:bodyPr/>
          <a:lstStyle/>
          <a:p>
            <a:pPr algn="ctr"/>
            <a:r>
              <a:rPr lang="en-US" dirty="0"/>
              <a:t>Family Connections Program</a:t>
            </a:r>
          </a:p>
        </p:txBody>
      </p:sp>
      <p:pic>
        <p:nvPicPr>
          <p:cNvPr id="5" name="Content Placeholder 4">
            <a:extLst>
              <a:ext uri="{FF2B5EF4-FFF2-40B4-BE49-F238E27FC236}">
                <a16:creationId xmlns:a16="http://schemas.microsoft.com/office/drawing/2014/main" xmlns="" id="{80B91E5B-1C1F-4F76-96E0-0F2491679641}"/>
              </a:ext>
            </a:extLst>
          </p:cNvPr>
          <p:cNvPicPr>
            <a:picLocks noGrp="1" noChangeAspect="1"/>
          </p:cNvPicPr>
          <p:nvPr>
            <p:ph sz="half" idx="1"/>
          </p:nvPr>
        </p:nvPicPr>
        <p:blipFill rotWithShape="1">
          <a:blip r:embed="rId3"/>
          <a:srcRect l="13495" r="4" b="4"/>
          <a:stretch/>
        </p:blipFill>
        <p:spPr>
          <a:xfrm>
            <a:off x="219512" y="1219200"/>
            <a:ext cx="4123888" cy="4953000"/>
          </a:xfrm>
          <a:prstGeom prst="rect">
            <a:avLst/>
          </a:prstGeom>
          <a:noFill/>
        </p:spPr>
      </p:pic>
      <p:sp>
        <p:nvSpPr>
          <p:cNvPr id="12" name="Content Placeholder 3">
            <a:extLst>
              <a:ext uri="{FF2B5EF4-FFF2-40B4-BE49-F238E27FC236}">
                <a16:creationId xmlns:a16="http://schemas.microsoft.com/office/drawing/2014/main" xmlns="" id="{D5FE886B-26ED-49E4-B45F-056A7502B140}"/>
              </a:ext>
            </a:extLst>
          </p:cNvPr>
          <p:cNvSpPr>
            <a:spLocks noGrp="1"/>
          </p:cNvSpPr>
          <p:nvPr>
            <p:ph sz="half" idx="2"/>
          </p:nvPr>
        </p:nvSpPr>
        <p:spPr>
          <a:xfrm>
            <a:off x="4800600" y="1219200"/>
            <a:ext cx="4095226" cy="4953000"/>
          </a:xfrm>
        </p:spPr>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Family Connections Program (0-3).</a:t>
            </a:r>
          </a:p>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Tier I Universal Support-Interactive approach.</a:t>
            </a:r>
          </a:p>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Tier II Sustained Supports-One-to one phone consultation.</a:t>
            </a:r>
          </a:p>
          <a:p>
            <a:pPr marL="274320" marR="0" lvl="0" indent="-274320" algn="l" defTabSz="914400" rtl="0" eaLnBrk="1" fontAlgn="auto" latinLnBrk="0" hangingPunct="1">
              <a:lnSpc>
                <a:spcPct val="100000"/>
              </a:lnSpc>
              <a:spcBef>
                <a:spcPct val="20000"/>
              </a:spcBef>
              <a:spcAft>
                <a:spcPts val="0"/>
              </a:spcAft>
              <a:buClr>
                <a:srgbClr val="C0CF3A">
                  <a:lumMod val="50000"/>
                </a:srgbClr>
              </a:buClr>
              <a:buSzPct val="9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mj-lt"/>
                <a:ea typeface="+mn-ea"/>
                <a:cs typeface="+mn-cs"/>
              </a:rPr>
              <a:t>Tier III Targeted Supports-Mentor support and phone TA, B23 transition conference.</a:t>
            </a:r>
          </a:p>
          <a:p>
            <a:endParaRPr lang="en-US" dirty="0"/>
          </a:p>
        </p:txBody>
      </p:sp>
    </p:spTree>
    <p:extLst>
      <p:ext uri="{BB962C8B-B14F-4D97-AF65-F5344CB8AC3E}">
        <p14:creationId xmlns:p14="http://schemas.microsoft.com/office/powerpoint/2010/main" val="35731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C0651-4679-4108-ABDD-09F1C59216FC}"/>
              </a:ext>
            </a:extLst>
          </p:cNvPr>
          <p:cNvSpPr>
            <a:spLocks noGrp="1"/>
          </p:cNvSpPr>
          <p:nvPr>
            <p:ph type="title"/>
          </p:nvPr>
        </p:nvSpPr>
        <p:spPr/>
        <p:txBody>
          <a:bodyPr/>
          <a:lstStyle/>
          <a:p>
            <a:pPr algn="ctr"/>
            <a:r>
              <a:rPr lang="en-US" dirty="0"/>
              <a:t>Family Connections Services</a:t>
            </a:r>
          </a:p>
        </p:txBody>
      </p:sp>
      <p:sp>
        <p:nvSpPr>
          <p:cNvPr id="3" name="Content Placeholder 2">
            <a:extLst>
              <a:ext uri="{FF2B5EF4-FFF2-40B4-BE49-F238E27FC236}">
                <a16:creationId xmlns:a16="http://schemas.microsoft.com/office/drawing/2014/main" xmlns="" id="{2057C1E5-ABE6-4667-A112-1198386277D6}"/>
              </a:ext>
            </a:extLst>
          </p:cNvPr>
          <p:cNvSpPr>
            <a:spLocks noGrp="1"/>
          </p:cNvSpPr>
          <p:nvPr>
            <p:ph idx="1"/>
          </p:nvPr>
        </p:nvSpPr>
        <p:spPr/>
        <p:txBody>
          <a:bodyPr>
            <a:normAutofit fontScale="92500" lnSpcReduction="20000"/>
          </a:bodyPr>
          <a:lstStyle/>
          <a:p>
            <a:r>
              <a:rPr lang="en-US" dirty="0"/>
              <a:t>Mentorship: parents and caregivers can request a short-term parent mentor who has “been there” and can help prepare for future planning. </a:t>
            </a:r>
          </a:p>
          <a:p>
            <a:r>
              <a:rPr lang="en-US" dirty="0"/>
              <a:t>Join a closed Facebook support group for Birth to Three families:</a:t>
            </a:r>
          </a:p>
          <a:p>
            <a:pPr marL="0" indent="0">
              <a:buNone/>
            </a:pPr>
            <a:r>
              <a:rPr lang="en-US" dirty="0"/>
              <a:t> </a:t>
            </a:r>
            <a:r>
              <a:rPr lang="en-US" dirty="0">
                <a:hlinkClick r:id="rId3"/>
              </a:rPr>
              <a:t>Facebook Support Group</a:t>
            </a:r>
            <a:endParaRPr lang="en-US" dirty="0"/>
          </a:p>
          <a:p>
            <a:r>
              <a:rPr lang="en-US" dirty="0"/>
              <a:t>Receive our bi-monthly newsletter. </a:t>
            </a:r>
          </a:p>
          <a:p>
            <a:r>
              <a:rPr lang="en-US" dirty="0"/>
              <a:t>Access to our First STEPs Parent Training. </a:t>
            </a:r>
          </a:p>
          <a:p>
            <a:r>
              <a:rPr lang="en-US" dirty="0"/>
              <a:t>Receive one to one phone consultation with one of our Parent Consultants.</a:t>
            </a:r>
          </a:p>
          <a:p>
            <a:r>
              <a:rPr lang="en-US" dirty="0"/>
              <a:t>Access to our weekly support group</a:t>
            </a:r>
          </a:p>
          <a:p>
            <a:r>
              <a:rPr lang="en-US" dirty="0"/>
              <a:t>Access to Learning Series with Early Childhood Professionals.</a:t>
            </a:r>
          </a:p>
          <a:p>
            <a:r>
              <a:rPr lang="en-US" dirty="0"/>
              <a:t>Monthly Backpack Series</a:t>
            </a:r>
          </a:p>
          <a:p>
            <a:r>
              <a:rPr lang="en-US" dirty="0"/>
              <a:t>Access to a video library of previous trainings (YouTube): </a:t>
            </a:r>
          </a:p>
          <a:p>
            <a:pPr marL="0" indent="0">
              <a:buNone/>
            </a:pPr>
            <a:r>
              <a:rPr lang="en-US" dirty="0">
                <a:hlinkClick r:id="rId3"/>
              </a:rPr>
              <a:t>CPAC YouTube Channel</a:t>
            </a:r>
            <a:endParaRPr lang="en-US" dirty="0"/>
          </a:p>
          <a:p>
            <a:endParaRPr lang="en-US" dirty="0"/>
          </a:p>
        </p:txBody>
      </p:sp>
    </p:spTree>
    <p:extLst>
      <p:ext uri="{BB962C8B-B14F-4D97-AF65-F5344CB8AC3E}">
        <p14:creationId xmlns:p14="http://schemas.microsoft.com/office/powerpoint/2010/main" val="147022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45AC23D-F4D8-42AF-A74D-8A7B60AEB4E4}"/>
              </a:ext>
            </a:extLst>
          </p:cNvPr>
          <p:cNvSpPr>
            <a:spLocks noGrp="1"/>
          </p:cNvSpPr>
          <p:nvPr>
            <p:ph type="title"/>
          </p:nvPr>
        </p:nvSpPr>
        <p:spPr>
          <a:xfrm>
            <a:off x="226502" y="0"/>
            <a:ext cx="8688897" cy="762000"/>
          </a:xfrm>
        </p:spPr>
        <p:txBody>
          <a:bodyPr/>
          <a:lstStyle/>
          <a:p>
            <a:pPr algn="ctr"/>
            <a:r>
              <a:rPr lang="en-US" dirty="0"/>
              <a:t>Early Childhood Newsletter (CPAC)</a:t>
            </a:r>
          </a:p>
        </p:txBody>
      </p:sp>
      <p:pic>
        <p:nvPicPr>
          <p:cNvPr id="4" name="Content Placeholder 3">
            <a:extLst>
              <a:ext uri="{FF2B5EF4-FFF2-40B4-BE49-F238E27FC236}">
                <a16:creationId xmlns:a16="http://schemas.microsoft.com/office/drawing/2014/main" xmlns="" id="{E12C9C13-9FFB-4256-8D65-D25309477E5C}"/>
              </a:ext>
            </a:extLst>
          </p:cNvPr>
          <p:cNvPicPr>
            <a:picLocks noGrp="1" noChangeAspect="1"/>
          </p:cNvPicPr>
          <p:nvPr>
            <p:ph sz="half" idx="1"/>
          </p:nvPr>
        </p:nvPicPr>
        <p:blipFill>
          <a:blip r:embed="rId3"/>
          <a:stretch>
            <a:fillRect/>
          </a:stretch>
        </p:blipFill>
        <p:spPr>
          <a:xfrm>
            <a:off x="219512" y="1700769"/>
            <a:ext cx="4123888" cy="3989861"/>
          </a:xfrm>
          <a:prstGeom prst="rect">
            <a:avLst/>
          </a:prstGeom>
          <a:noFill/>
        </p:spPr>
      </p:pic>
      <p:pic>
        <p:nvPicPr>
          <p:cNvPr id="5" name="Content Placeholder 4">
            <a:extLst>
              <a:ext uri="{FF2B5EF4-FFF2-40B4-BE49-F238E27FC236}">
                <a16:creationId xmlns:a16="http://schemas.microsoft.com/office/drawing/2014/main" xmlns="" id="{F10142DB-9118-4A71-8B66-D3CDEBFD7199}"/>
              </a:ext>
            </a:extLst>
          </p:cNvPr>
          <p:cNvPicPr>
            <a:picLocks noGrp="1" noChangeAspect="1"/>
          </p:cNvPicPr>
          <p:nvPr>
            <p:ph sz="half" idx="2"/>
          </p:nvPr>
        </p:nvPicPr>
        <p:blipFill>
          <a:blip r:embed="rId4"/>
          <a:stretch>
            <a:fillRect/>
          </a:stretch>
        </p:blipFill>
        <p:spPr>
          <a:xfrm>
            <a:off x="4648200" y="1700769"/>
            <a:ext cx="4248150" cy="3989861"/>
          </a:xfrm>
          <a:prstGeom prst="rect">
            <a:avLst/>
          </a:prstGeom>
        </p:spPr>
      </p:pic>
    </p:spTree>
    <p:extLst>
      <p:ext uri="{BB962C8B-B14F-4D97-AF65-F5344CB8AC3E}">
        <p14:creationId xmlns:p14="http://schemas.microsoft.com/office/powerpoint/2010/main" val="400999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CBF9B-4F51-418E-B45A-A8F470DB377B}"/>
              </a:ext>
            </a:extLst>
          </p:cNvPr>
          <p:cNvSpPr>
            <a:spLocks noGrp="1"/>
          </p:cNvSpPr>
          <p:nvPr>
            <p:ph type="title"/>
          </p:nvPr>
        </p:nvSpPr>
        <p:spPr/>
        <p:txBody>
          <a:bodyPr/>
          <a:lstStyle/>
          <a:p>
            <a:pPr algn="ctr"/>
            <a:r>
              <a:rPr lang="en-US" dirty="0"/>
              <a:t>First STEPs Training </a:t>
            </a:r>
          </a:p>
        </p:txBody>
      </p:sp>
      <p:sp>
        <p:nvSpPr>
          <p:cNvPr id="3" name="Content Placeholder 2">
            <a:extLst>
              <a:ext uri="{FF2B5EF4-FFF2-40B4-BE49-F238E27FC236}">
                <a16:creationId xmlns:a16="http://schemas.microsoft.com/office/drawing/2014/main" xmlns="" id="{F399ACCF-74E5-40A2-9810-06915E643A2B}"/>
              </a:ext>
            </a:extLst>
          </p:cNvPr>
          <p:cNvSpPr>
            <a:spLocks noGrp="1"/>
          </p:cNvSpPr>
          <p:nvPr>
            <p:ph idx="1"/>
          </p:nvPr>
        </p:nvSpPr>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learning series covers Early Intervention and Special Education related topics such as:</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Getting to know all about Birth to Three and Each Other</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Understanding the Individualized Family Service Plan (IFSP): Data Based Decision Making, Evaluations, Child and Family Outcomes</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Transition to Preschool Special Education</a:t>
            </a: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Describing Your Child’s Unique needs, Advocacy Skills and Resources</a:t>
            </a:r>
          </a:p>
          <a:p>
            <a:endParaRPr lang="en-US" dirty="0"/>
          </a:p>
        </p:txBody>
      </p:sp>
    </p:spTree>
    <p:extLst>
      <p:ext uri="{BB962C8B-B14F-4D97-AF65-F5344CB8AC3E}">
        <p14:creationId xmlns:p14="http://schemas.microsoft.com/office/powerpoint/2010/main" val="338469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86579-4BAA-64BB-2CC4-E1911B75FBD5}"/>
              </a:ext>
            </a:extLst>
          </p:cNvPr>
          <p:cNvSpPr>
            <a:spLocks noGrp="1"/>
          </p:cNvSpPr>
          <p:nvPr>
            <p:ph type="title"/>
          </p:nvPr>
        </p:nvSpPr>
        <p:spPr/>
        <p:txBody>
          <a:bodyPr/>
          <a:lstStyle/>
          <a:p>
            <a:r>
              <a:rPr lang="en-US" dirty="0"/>
              <a:t>Parent’s Space Support Group</a:t>
            </a:r>
          </a:p>
        </p:txBody>
      </p:sp>
      <p:pic>
        <p:nvPicPr>
          <p:cNvPr id="5" name="Content Placeholder 4" descr="A group of children playing with toys&#10;&#10;Description automatically generated">
            <a:extLst>
              <a:ext uri="{FF2B5EF4-FFF2-40B4-BE49-F238E27FC236}">
                <a16:creationId xmlns:a16="http://schemas.microsoft.com/office/drawing/2014/main" xmlns="" id="{442C9CA2-BB12-FDDF-7648-64C1B4230B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524000"/>
            <a:ext cx="5867400" cy="4267200"/>
          </a:xfrm>
        </p:spPr>
      </p:pic>
    </p:spTree>
    <p:extLst>
      <p:ext uri="{BB962C8B-B14F-4D97-AF65-F5344CB8AC3E}">
        <p14:creationId xmlns:p14="http://schemas.microsoft.com/office/powerpoint/2010/main" val="66107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E3D4D-DF37-4D7F-A45D-6EDCC8D8912B}"/>
              </a:ext>
            </a:extLst>
          </p:cNvPr>
          <p:cNvSpPr>
            <a:spLocks noGrp="1"/>
          </p:cNvSpPr>
          <p:nvPr>
            <p:ph type="title"/>
          </p:nvPr>
        </p:nvSpPr>
        <p:spPr/>
        <p:txBody>
          <a:bodyPr/>
          <a:lstStyle/>
          <a:p>
            <a:pPr algn="ctr"/>
            <a:r>
              <a:rPr lang="en-US" dirty="0"/>
              <a:t>How to Make a Referral </a:t>
            </a:r>
          </a:p>
        </p:txBody>
      </p:sp>
      <p:sp>
        <p:nvSpPr>
          <p:cNvPr id="3" name="Content Placeholder 2">
            <a:extLst>
              <a:ext uri="{FF2B5EF4-FFF2-40B4-BE49-F238E27FC236}">
                <a16:creationId xmlns:a16="http://schemas.microsoft.com/office/drawing/2014/main" xmlns="" id="{1BF3063F-E549-4711-92E4-17A422EA9062}"/>
              </a:ext>
            </a:extLst>
          </p:cNvPr>
          <p:cNvSpPr>
            <a:spLocks noGrp="1"/>
          </p:cNvSpPr>
          <p:nvPr>
            <p:ph idx="1"/>
          </p:nvPr>
        </p:nvSpPr>
        <p:spPr/>
        <p:txBody>
          <a:bodyPr/>
          <a:lstStyle/>
          <a:p>
            <a:r>
              <a:rPr lang="en-US" dirty="0"/>
              <a:t>CPAC’s website:</a:t>
            </a:r>
          </a:p>
          <a:p>
            <a:pPr marL="0" indent="0">
              <a:buNone/>
            </a:pPr>
            <a:r>
              <a:rPr lang="en-US" dirty="0">
                <a:hlinkClick r:id="rId2"/>
              </a:rPr>
              <a:t>Online Match Request Form</a:t>
            </a:r>
            <a:endParaRPr lang="en-US" dirty="0"/>
          </a:p>
          <a:p>
            <a:r>
              <a:rPr lang="en-US" dirty="0"/>
              <a:t>Birth to Three Website: </a:t>
            </a:r>
          </a:p>
          <a:p>
            <a:pPr marL="0" indent="0">
              <a:buNone/>
            </a:pPr>
            <a:r>
              <a:rPr lang="en-US" dirty="0">
                <a:hlinkClick r:id="rId2"/>
              </a:rPr>
              <a:t>Family Connections Application English</a:t>
            </a:r>
            <a:endParaRPr lang="en-US" dirty="0"/>
          </a:p>
          <a:p>
            <a:pPr marL="0" indent="0">
              <a:buNone/>
            </a:pPr>
            <a:r>
              <a:rPr lang="en-US" dirty="0">
                <a:hlinkClick r:id="rId2"/>
              </a:rPr>
              <a:t>Family Connections Application Spanish</a:t>
            </a:r>
            <a:endParaRPr lang="en-US" dirty="0"/>
          </a:p>
          <a:p>
            <a:r>
              <a:rPr lang="en-US" dirty="0"/>
              <a:t>Early Childhood Supports Program Handout:</a:t>
            </a:r>
          </a:p>
          <a:p>
            <a:pPr marL="0" indent="0">
              <a:buNone/>
            </a:pPr>
            <a:r>
              <a:rPr lang="en-US" dirty="0">
                <a:hlinkClick r:id="rId2"/>
              </a:rPr>
              <a:t>Early Childhood Support Programs</a:t>
            </a:r>
            <a:endParaRPr lang="en-US" dirty="0"/>
          </a:p>
          <a:p>
            <a:r>
              <a:rPr lang="en-US" dirty="0"/>
              <a:t>Parent Mentor Application: </a:t>
            </a:r>
          </a:p>
          <a:p>
            <a:pPr marL="0" indent="0">
              <a:buNone/>
            </a:pPr>
            <a:r>
              <a:rPr lang="en-US" dirty="0">
                <a:hlinkClick r:id="rId2"/>
              </a:rPr>
              <a:t>FAQ's Parent Mentor and Application</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94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2ED04116-620E-4DFE-BD13-78B6A19C5EDA}"/>
              </a:ext>
            </a:extLst>
          </p:cNvPr>
          <p:cNvSpPr>
            <a:spLocks noGrp="1"/>
          </p:cNvSpPr>
          <p:nvPr>
            <p:ph type="title"/>
          </p:nvPr>
        </p:nvSpPr>
        <p:spPr>
          <a:xfrm>
            <a:off x="226502" y="0"/>
            <a:ext cx="8688897" cy="762000"/>
          </a:xfrm>
        </p:spPr>
        <p:txBody>
          <a:bodyPr/>
          <a:lstStyle/>
          <a:p>
            <a:pPr algn="ctr"/>
            <a:r>
              <a:rPr lang="en-US" dirty="0"/>
              <a:t>Preschool Pathfinder Program</a:t>
            </a:r>
          </a:p>
        </p:txBody>
      </p:sp>
      <p:pic>
        <p:nvPicPr>
          <p:cNvPr id="5" name="Content Placeholder 4">
            <a:extLst>
              <a:ext uri="{FF2B5EF4-FFF2-40B4-BE49-F238E27FC236}">
                <a16:creationId xmlns:a16="http://schemas.microsoft.com/office/drawing/2014/main" xmlns="" id="{148A9619-105C-49A3-A48D-5247A527502A}"/>
              </a:ext>
            </a:extLst>
          </p:cNvPr>
          <p:cNvPicPr>
            <a:picLocks noGrp="1" noChangeAspect="1"/>
          </p:cNvPicPr>
          <p:nvPr>
            <p:ph sz="half" idx="1"/>
          </p:nvPr>
        </p:nvPicPr>
        <p:blipFill>
          <a:blip r:embed="rId3"/>
          <a:stretch>
            <a:fillRect/>
          </a:stretch>
        </p:blipFill>
        <p:spPr>
          <a:xfrm>
            <a:off x="219075" y="2590800"/>
            <a:ext cx="4276725" cy="1889596"/>
          </a:xfrm>
          <a:prstGeom prst="rect">
            <a:avLst/>
          </a:prstGeom>
          <a:noFill/>
        </p:spPr>
      </p:pic>
      <p:sp>
        <p:nvSpPr>
          <p:cNvPr id="12" name="Content Placeholder 3">
            <a:extLst>
              <a:ext uri="{FF2B5EF4-FFF2-40B4-BE49-F238E27FC236}">
                <a16:creationId xmlns:a16="http://schemas.microsoft.com/office/drawing/2014/main" xmlns="" id="{DCB4BB75-2B5E-446C-9794-4E298961B320}"/>
              </a:ext>
            </a:extLst>
          </p:cNvPr>
          <p:cNvSpPr>
            <a:spLocks noGrp="1"/>
          </p:cNvSpPr>
          <p:nvPr>
            <p:ph sz="half" idx="2"/>
          </p:nvPr>
        </p:nvSpPr>
        <p:spPr>
          <a:xfrm>
            <a:off x="4800600" y="1219200"/>
            <a:ext cx="4095226" cy="4953000"/>
          </a:xfrm>
        </p:spPr>
        <p:txBody>
          <a:bodyPr>
            <a:normAutofit fontScale="92500" lnSpcReduction="10000"/>
          </a:bodyPr>
          <a:lstStyle/>
          <a:p>
            <a:r>
              <a:rPr lang="en-US" dirty="0"/>
              <a:t>Developed with the assistance of the CT Department of Education. </a:t>
            </a:r>
          </a:p>
          <a:p>
            <a:r>
              <a:rPr lang="en-US" dirty="0"/>
              <a:t>Provide direct support to families facing challenges navigating the transition process from Birth to Three to public school or entering special education Pre-K.</a:t>
            </a:r>
          </a:p>
        </p:txBody>
      </p:sp>
    </p:spTree>
    <p:extLst>
      <p:ext uri="{BB962C8B-B14F-4D97-AF65-F5344CB8AC3E}">
        <p14:creationId xmlns:p14="http://schemas.microsoft.com/office/powerpoint/2010/main" val="96039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715AD-973C-4D5E-A74B-9F09FA871F0F}"/>
              </a:ext>
            </a:extLst>
          </p:cNvPr>
          <p:cNvSpPr>
            <a:spLocks noGrp="1"/>
          </p:cNvSpPr>
          <p:nvPr>
            <p:ph type="title"/>
          </p:nvPr>
        </p:nvSpPr>
        <p:spPr/>
        <p:txBody>
          <a:bodyPr/>
          <a:lstStyle/>
          <a:p>
            <a:pPr algn="ctr"/>
            <a:r>
              <a:rPr lang="en-US" dirty="0"/>
              <a:t>Goals for Today	</a:t>
            </a:r>
          </a:p>
        </p:txBody>
      </p:sp>
      <p:sp>
        <p:nvSpPr>
          <p:cNvPr id="3" name="Content Placeholder 2">
            <a:extLst>
              <a:ext uri="{FF2B5EF4-FFF2-40B4-BE49-F238E27FC236}">
                <a16:creationId xmlns:a16="http://schemas.microsoft.com/office/drawing/2014/main" xmlns="" id="{5CD34E69-9EAE-49D5-8AA2-739750BB6685}"/>
              </a:ext>
            </a:extLst>
          </p:cNvPr>
          <p:cNvSpPr>
            <a:spLocks noGrp="1"/>
          </p:cNvSpPr>
          <p:nvPr>
            <p:ph idx="1"/>
          </p:nvPr>
        </p:nvSpPr>
        <p:spPr/>
        <p:txBody>
          <a:bodyPr/>
          <a:lstStyle/>
          <a:p>
            <a:pPr marL="0" indent="0">
              <a:buNone/>
            </a:pPr>
            <a:endParaRPr lang="en-US" dirty="0"/>
          </a:p>
          <a:p>
            <a:pPr marL="0" indent="0">
              <a:buNone/>
            </a:pPr>
            <a:r>
              <a:rPr lang="en-US" dirty="0"/>
              <a:t>Participants will:</a:t>
            </a:r>
          </a:p>
          <a:p>
            <a:pPr marL="0" indent="0">
              <a:buNone/>
            </a:pPr>
            <a:endParaRPr lang="en-US" dirty="0"/>
          </a:p>
          <a:p>
            <a:r>
              <a:rPr lang="en-US" dirty="0"/>
              <a:t>Be introduced to Parent Training and Information (PTI) Center model</a:t>
            </a:r>
          </a:p>
          <a:p>
            <a:r>
              <a:rPr lang="en-US" dirty="0"/>
              <a:t>Learn about CPAC’s mission and vision and how CPAC services are provided</a:t>
            </a:r>
          </a:p>
          <a:p>
            <a:r>
              <a:rPr lang="en-US" dirty="0"/>
              <a:t>Learn about CPAC’s Early Childhood Support Programs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1420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3D2FD-C687-4B93-9D14-32D6A380BC68}"/>
              </a:ext>
            </a:extLst>
          </p:cNvPr>
          <p:cNvSpPr>
            <a:spLocks noGrp="1"/>
          </p:cNvSpPr>
          <p:nvPr>
            <p:ph type="title"/>
          </p:nvPr>
        </p:nvSpPr>
        <p:spPr/>
        <p:txBody>
          <a:bodyPr/>
          <a:lstStyle/>
          <a:p>
            <a:pPr algn="ctr"/>
            <a:r>
              <a:rPr lang="en-US" dirty="0"/>
              <a:t>Preschool Pathfinders</a:t>
            </a:r>
          </a:p>
        </p:txBody>
      </p:sp>
      <p:sp>
        <p:nvSpPr>
          <p:cNvPr id="3" name="Content Placeholder 2">
            <a:extLst>
              <a:ext uri="{FF2B5EF4-FFF2-40B4-BE49-F238E27FC236}">
                <a16:creationId xmlns:a16="http://schemas.microsoft.com/office/drawing/2014/main" xmlns="" id="{9CE143EB-777F-4CC3-BC8C-F503287F79D1}"/>
              </a:ext>
            </a:extLst>
          </p:cNvPr>
          <p:cNvSpPr>
            <a:spLocks noGrp="1"/>
          </p:cNvSpPr>
          <p:nvPr>
            <p:ph idx="1"/>
          </p:nvPr>
        </p:nvSpPr>
        <p:spPr/>
        <p:txBody>
          <a:bodyPr/>
          <a:lstStyle/>
          <a:p>
            <a:r>
              <a:rPr lang="en-US" dirty="0"/>
              <a:t>Pre-K Pathfinders are experienced CPAC consultants, who are parents of children with disabilities and have firsthand knowledge of transition procedures, bilingual support (Spanish) is also available.</a:t>
            </a:r>
          </a:p>
          <a:p>
            <a:r>
              <a:rPr lang="en-US" dirty="0"/>
              <a:t>They review records with the family.</a:t>
            </a:r>
          </a:p>
          <a:p>
            <a:r>
              <a:rPr lang="en-US" dirty="0"/>
              <a:t>Conduct a needs assessment and create a plan of action. </a:t>
            </a:r>
          </a:p>
          <a:p>
            <a:r>
              <a:rPr lang="en-US" dirty="0"/>
              <a:t>Attend initial PPT and eligibility PPT.</a:t>
            </a:r>
          </a:p>
          <a:p>
            <a:r>
              <a:rPr lang="en-US" dirty="0"/>
              <a:t>Assist families to develop effective practices to communicate with public school personnel</a:t>
            </a:r>
          </a:p>
          <a:p>
            <a:r>
              <a:rPr lang="en-US" dirty="0"/>
              <a:t>Provide IEP/IDEA coaching session</a:t>
            </a:r>
          </a:p>
        </p:txBody>
      </p:sp>
    </p:spTree>
    <p:extLst>
      <p:ext uri="{BB962C8B-B14F-4D97-AF65-F5344CB8AC3E}">
        <p14:creationId xmlns:p14="http://schemas.microsoft.com/office/powerpoint/2010/main" val="185063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7683B-2D58-499A-83E7-78FA3422C702}"/>
              </a:ext>
            </a:extLst>
          </p:cNvPr>
          <p:cNvSpPr>
            <a:spLocks noGrp="1"/>
          </p:cNvSpPr>
          <p:nvPr>
            <p:ph type="title"/>
          </p:nvPr>
        </p:nvSpPr>
        <p:spPr/>
        <p:txBody>
          <a:bodyPr/>
          <a:lstStyle/>
          <a:p>
            <a:pPr algn="ctr"/>
            <a:r>
              <a:rPr lang="en-US" dirty="0"/>
              <a:t>Program Goals</a:t>
            </a:r>
          </a:p>
        </p:txBody>
      </p:sp>
      <p:sp>
        <p:nvSpPr>
          <p:cNvPr id="3" name="Content Placeholder 2">
            <a:extLst>
              <a:ext uri="{FF2B5EF4-FFF2-40B4-BE49-F238E27FC236}">
                <a16:creationId xmlns:a16="http://schemas.microsoft.com/office/drawing/2014/main" xmlns="" id="{45D74672-CB2F-4816-852C-4E64EF8F5D47}"/>
              </a:ext>
            </a:extLst>
          </p:cNvPr>
          <p:cNvSpPr>
            <a:spLocks noGrp="1"/>
          </p:cNvSpPr>
          <p:nvPr>
            <p:ph idx="1"/>
          </p:nvPr>
        </p:nvSpPr>
        <p:spPr/>
        <p:txBody>
          <a:bodyPr/>
          <a:lstStyle/>
          <a:p>
            <a:r>
              <a:rPr lang="en-US" dirty="0"/>
              <a:t>Increase knowledge regarding transition procedures.</a:t>
            </a:r>
          </a:p>
          <a:p>
            <a:r>
              <a:rPr lang="en-US" dirty="0"/>
              <a:t>Increase their knowledge of applicable IDEA main concepts as they relate to transition and the provision of FAPE (Free Appropriate Public Education).</a:t>
            </a:r>
          </a:p>
          <a:p>
            <a:r>
              <a:rPr lang="en-US" dirty="0"/>
              <a:t>Increase knowledge of the main differences between Birth to Three and Special Education.</a:t>
            </a:r>
          </a:p>
          <a:p>
            <a:r>
              <a:rPr lang="en-US" dirty="0"/>
              <a:t>Parents will adopt a collaborative disposition to work with school district personnel, B23 providers in the provision of services for their child.</a:t>
            </a:r>
          </a:p>
          <a:p>
            <a:r>
              <a:rPr lang="en-US" dirty="0"/>
              <a:t>Parents will be able to locate and understand information from evaluation reports, Child’s records, and IEP and they will learn to keep and organize their child’s records. </a:t>
            </a:r>
          </a:p>
        </p:txBody>
      </p:sp>
    </p:spTree>
    <p:extLst>
      <p:ext uri="{BB962C8B-B14F-4D97-AF65-F5344CB8AC3E}">
        <p14:creationId xmlns:p14="http://schemas.microsoft.com/office/powerpoint/2010/main" val="407191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075598-DBE5-4C99-B2AF-614F15A39359}"/>
              </a:ext>
            </a:extLst>
          </p:cNvPr>
          <p:cNvSpPr>
            <a:spLocks noGrp="1"/>
          </p:cNvSpPr>
          <p:nvPr>
            <p:ph type="title"/>
          </p:nvPr>
        </p:nvSpPr>
        <p:spPr>
          <a:xfrm>
            <a:off x="4953000" y="304800"/>
            <a:ext cx="3962400" cy="3124200"/>
          </a:xfrm>
        </p:spPr>
        <p:txBody>
          <a:bodyPr>
            <a:normAutofit fontScale="90000"/>
          </a:bodyPr>
          <a:lstStyle/>
          <a:p>
            <a:r>
              <a:rPr lang="en-US" sz="3200" dirty="0"/>
              <a:t>860-739-3089</a:t>
            </a:r>
            <a:br>
              <a:rPr lang="en-US" sz="3200" dirty="0"/>
            </a:br>
            <a:r>
              <a:rPr lang="en-US" sz="3200" dirty="0"/>
              <a:t/>
            </a:r>
            <a:br>
              <a:rPr lang="en-US" sz="3200" dirty="0"/>
            </a:br>
            <a:r>
              <a:rPr lang="en-US" sz="3200" dirty="0">
                <a:hlinkClick r:id="rId2"/>
              </a:rPr>
              <a:t>cpac@cpacinc.org</a:t>
            </a:r>
            <a:r>
              <a:rPr lang="en-US" sz="3200" dirty="0"/>
              <a:t/>
            </a:r>
            <a:br>
              <a:rPr lang="en-US" sz="3200" dirty="0"/>
            </a:br>
            <a:r>
              <a:rPr lang="en-US" sz="3200" dirty="0"/>
              <a:t/>
            </a:r>
            <a:br>
              <a:rPr lang="en-US" sz="3200" dirty="0"/>
            </a:br>
            <a:r>
              <a:rPr lang="en-US" sz="3200" dirty="0">
                <a:hlinkClick r:id="rId3"/>
              </a:rPr>
              <a:t>www.cpacinc.org</a:t>
            </a:r>
            <a:r>
              <a:rPr lang="en-US" sz="3200" dirty="0"/>
              <a:t/>
            </a:r>
            <a:br>
              <a:rPr lang="en-US" sz="3200" dirty="0"/>
            </a:br>
            <a:r>
              <a:rPr lang="en-US" sz="3200" dirty="0"/>
              <a:t/>
            </a:r>
            <a:br>
              <a:rPr lang="en-US" sz="3200" dirty="0"/>
            </a:br>
            <a:r>
              <a:rPr lang="en-US" sz="2700" dirty="0"/>
              <a:t>www.parentcenterhub.org</a:t>
            </a:r>
            <a:endParaRPr lang="en-US" sz="3600" dirty="0"/>
          </a:p>
        </p:txBody>
      </p:sp>
    </p:spTree>
    <p:extLst>
      <p:ext uri="{BB962C8B-B14F-4D97-AF65-F5344CB8AC3E}">
        <p14:creationId xmlns:p14="http://schemas.microsoft.com/office/powerpoint/2010/main" val="82230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Connecticut Parent Advocacy Center</a:t>
            </a:r>
          </a:p>
        </p:txBody>
      </p:sp>
      <p:sp>
        <p:nvSpPr>
          <p:cNvPr id="3" name="Content Placeholder 2"/>
          <p:cNvSpPr>
            <a:spLocks noGrp="1"/>
          </p:cNvSpPr>
          <p:nvPr>
            <p:ph idx="1"/>
          </p:nvPr>
        </p:nvSpPr>
        <p:spPr>
          <a:xfrm>
            <a:off x="457200" y="1219200"/>
            <a:ext cx="8458199" cy="4953000"/>
          </a:xfrm>
        </p:spPr>
        <p:txBody>
          <a:bodyPr/>
          <a:lstStyle/>
          <a:p>
            <a:pPr>
              <a:lnSpc>
                <a:spcPct val="90000"/>
              </a:lnSpc>
            </a:pPr>
            <a:endParaRPr lang="en-US" altLang="en-US" sz="2400" dirty="0"/>
          </a:p>
          <a:p>
            <a:pPr>
              <a:lnSpc>
                <a:spcPct val="90000"/>
              </a:lnSpc>
            </a:pPr>
            <a:r>
              <a:rPr lang="en-US" altLang="en-US" sz="2400" dirty="0"/>
              <a:t>Connecticut’s federally funded </a:t>
            </a:r>
            <a:r>
              <a:rPr lang="en-US" altLang="en-US" sz="2400" b="1" dirty="0"/>
              <a:t>Parent Training and Information (PTI) Center</a:t>
            </a:r>
          </a:p>
          <a:p>
            <a:pPr>
              <a:lnSpc>
                <a:spcPct val="90000"/>
              </a:lnSpc>
            </a:pPr>
            <a:r>
              <a:rPr lang="en-US" altLang="en-US" sz="2400" dirty="0"/>
              <a:t>CPAC is a </a:t>
            </a:r>
            <a:r>
              <a:rPr lang="en-US" altLang="en-US" sz="2400" b="1" dirty="0"/>
              <a:t>statewide </a:t>
            </a:r>
            <a:r>
              <a:rPr lang="en-US" altLang="en-US" sz="2400" dirty="0"/>
              <a:t>non-profit organization that offers information and support related to special education </a:t>
            </a:r>
          </a:p>
          <a:p>
            <a:pPr>
              <a:lnSpc>
                <a:spcPct val="90000"/>
              </a:lnSpc>
            </a:pPr>
            <a:r>
              <a:rPr lang="en-US" altLang="en-US" sz="2400" dirty="0"/>
              <a:t>We receive funding from: </a:t>
            </a:r>
          </a:p>
          <a:p>
            <a:pPr lvl="1">
              <a:lnSpc>
                <a:spcPct val="90000"/>
              </a:lnSpc>
            </a:pPr>
            <a:r>
              <a:rPr lang="en-US" altLang="en-US" sz="2200" dirty="0"/>
              <a:t>US Dept. of Education </a:t>
            </a:r>
          </a:p>
          <a:p>
            <a:pPr lvl="1">
              <a:lnSpc>
                <a:spcPct val="90000"/>
              </a:lnSpc>
            </a:pPr>
            <a:r>
              <a:rPr lang="en-US" altLang="en-US" sz="2200" dirty="0"/>
              <a:t>CT Dept. of Education</a:t>
            </a:r>
          </a:p>
          <a:p>
            <a:pPr lvl="1">
              <a:lnSpc>
                <a:spcPct val="90000"/>
              </a:lnSpc>
            </a:pPr>
            <a:r>
              <a:rPr lang="en-US" altLang="en-US" sz="2200" dirty="0"/>
              <a:t>CT Office of Early Childhood/Birth to Three, </a:t>
            </a:r>
          </a:p>
          <a:p>
            <a:pPr lvl="1">
              <a:lnSpc>
                <a:spcPct val="90000"/>
              </a:lnSpc>
            </a:pPr>
            <a:r>
              <a:rPr lang="en-US" altLang="en-US" sz="2200" dirty="0"/>
              <a:t>CT Family School Partnership (Family Engagement Center)</a:t>
            </a:r>
          </a:p>
          <a:p>
            <a:pPr lvl="1">
              <a:lnSpc>
                <a:spcPct val="90000"/>
              </a:lnSpc>
            </a:pPr>
            <a:r>
              <a:rPr lang="en-US" altLang="en-US" sz="2200" dirty="0"/>
              <a:t>Down Syndrome Association of CT</a:t>
            </a:r>
          </a:p>
          <a:p>
            <a:endParaRPr lang="en-US" dirty="0"/>
          </a:p>
        </p:txBody>
      </p:sp>
    </p:spTree>
    <p:extLst>
      <p:ext uri="{BB962C8B-B14F-4D97-AF65-F5344CB8AC3E}">
        <p14:creationId xmlns:p14="http://schemas.microsoft.com/office/powerpoint/2010/main" val="364970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See the source image">
            <a:extLst>
              <a:ext uri="{FF2B5EF4-FFF2-40B4-BE49-F238E27FC236}">
                <a16:creationId xmlns:a16="http://schemas.microsoft.com/office/drawing/2014/main" xmlns="" id="{B7ACC04D-4354-413A-8A39-E46357C68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01" y="1424026"/>
            <a:ext cx="1821656" cy="1821656"/>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xmlns="" id="{B594472D-788D-4991-9A23-89E558894B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288" y="3919633"/>
            <a:ext cx="1821656" cy="1822847"/>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Logo&#10;&#10;Description automatically generated">
            <a:extLst>
              <a:ext uri="{FF2B5EF4-FFF2-40B4-BE49-F238E27FC236}">
                <a16:creationId xmlns:a16="http://schemas.microsoft.com/office/drawing/2014/main" xmlns="" id="{9D20A79B-678D-4F79-A432-026CCBE8E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505" y="2820358"/>
            <a:ext cx="3118408" cy="311840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xmlns="" id="{4AC8E8AD-89CD-4C62-8490-46F1185181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8116" y="1776413"/>
            <a:ext cx="3036094" cy="608410"/>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Logo&#10;&#10;Description automatically generated">
            <a:extLst>
              <a:ext uri="{FF2B5EF4-FFF2-40B4-BE49-F238E27FC236}">
                <a16:creationId xmlns:a16="http://schemas.microsoft.com/office/drawing/2014/main" xmlns="" id="{21A18270-463C-4927-A672-82187DE4B55F}"/>
              </a:ext>
            </a:extLst>
          </p:cNvPr>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2425607" y="2016405"/>
            <a:ext cx="3036094" cy="3036094"/>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9243" y="133564"/>
            <a:ext cx="8688897" cy="699285"/>
          </a:xfrm>
        </p:spPr>
        <p:txBody>
          <a:bodyPr anchor="ctr">
            <a:noAutofit/>
          </a:bodyPr>
          <a:lstStyle/>
          <a:p>
            <a:pPr algn="ctr">
              <a:lnSpc>
                <a:spcPct val="90000"/>
              </a:lnSpc>
            </a:pPr>
            <a:r>
              <a:rPr lang="en-US" sz="3200" dirty="0">
                <a:cs typeface="Arial"/>
              </a:rPr>
              <a:t>Our Partners</a:t>
            </a:r>
          </a:p>
        </p:txBody>
      </p:sp>
    </p:spTree>
    <p:extLst>
      <p:ext uri="{BB962C8B-B14F-4D97-AF65-F5344CB8AC3E}">
        <p14:creationId xmlns:p14="http://schemas.microsoft.com/office/powerpoint/2010/main" val="178513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E3139-3E13-45B7-ACD3-1ECBAA1333A1}"/>
              </a:ext>
            </a:extLst>
          </p:cNvPr>
          <p:cNvSpPr>
            <a:spLocks noGrp="1"/>
          </p:cNvSpPr>
          <p:nvPr>
            <p:ph type="title"/>
          </p:nvPr>
        </p:nvSpPr>
        <p:spPr>
          <a:xfrm>
            <a:off x="234192" y="152400"/>
            <a:ext cx="8688897" cy="685800"/>
          </a:xfrm>
        </p:spPr>
        <p:txBody>
          <a:bodyPr>
            <a:normAutofit fontScale="90000"/>
          </a:bodyPr>
          <a:lstStyle/>
          <a:p>
            <a:pPr algn="ctr"/>
            <a:r>
              <a:rPr lang="en-US" sz="4400" dirty="0"/>
              <a:t/>
            </a:r>
            <a:br>
              <a:rPr lang="en-US" sz="4400" dirty="0"/>
            </a:br>
            <a:r>
              <a:rPr lang="en-US" sz="4400" dirty="0"/>
              <a:t>Our Vision</a:t>
            </a:r>
            <a:r>
              <a:rPr lang="en-US" sz="4400" cap="all" dirty="0"/>
              <a:t/>
            </a:r>
            <a:br>
              <a:rPr lang="en-US" sz="4400" cap="all" dirty="0"/>
            </a:br>
            <a:endParaRPr lang="en-US" dirty="0"/>
          </a:p>
        </p:txBody>
      </p:sp>
      <p:sp>
        <p:nvSpPr>
          <p:cNvPr id="3" name="Content Placeholder 2">
            <a:extLst>
              <a:ext uri="{FF2B5EF4-FFF2-40B4-BE49-F238E27FC236}">
                <a16:creationId xmlns:a16="http://schemas.microsoft.com/office/drawing/2014/main" xmlns="" id="{A3271781-57AE-48FA-A917-E1A3DC9BBE15}"/>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2800" dirty="0"/>
              <a:t>All families will have the confidence, knowledge</a:t>
            </a:r>
          </a:p>
          <a:p>
            <a:pPr marL="0" indent="0" algn="ctr">
              <a:buNone/>
            </a:pPr>
            <a:r>
              <a:rPr lang="en-US" sz="2800" dirty="0"/>
              <a:t> and understanding they need to effectively advocate</a:t>
            </a:r>
          </a:p>
          <a:p>
            <a:pPr marL="0" indent="0" algn="ctr">
              <a:buNone/>
            </a:pPr>
            <a:r>
              <a:rPr lang="en-US" sz="2800" dirty="0"/>
              <a:t> for their children and to partner with professionals </a:t>
            </a:r>
          </a:p>
          <a:p>
            <a:pPr marL="0" indent="0" algn="ctr">
              <a:buNone/>
            </a:pPr>
            <a:r>
              <a:rPr lang="en-US" sz="2800" dirty="0"/>
              <a:t>to ensure that children and youth grow and learn </a:t>
            </a:r>
          </a:p>
          <a:p>
            <a:pPr marL="0" indent="0" algn="ctr">
              <a:buNone/>
            </a:pPr>
            <a:r>
              <a:rPr lang="en-US" sz="2800" dirty="0"/>
              <a:t>to their full potential.</a:t>
            </a:r>
          </a:p>
          <a:p>
            <a:pPr marL="0" indent="0" algn="ctr">
              <a:buNone/>
            </a:pPr>
            <a:endParaRPr lang="en-US" dirty="0"/>
          </a:p>
        </p:txBody>
      </p:sp>
    </p:spTree>
    <p:extLst>
      <p:ext uri="{BB962C8B-B14F-4D97-AF65-F5344CB8AC3E}">
        <p14:creationId xmlns:p14="http://schemas.microsoft.com/office/powerpoint/2010/main" val="124104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3BCAE-BBCE-4636-B7C1-83FF0DF7ECD9}"/>
              </a:ext>
            </a:extLst>
          </p:cNvPr>
          <p:cNvSpPr>
            <a:spLocks noGrp="1"/>
          </p:cNvSpPr>
          <p:nvPr>
            <p:ph type="title"/>
          </p:nvPr>
        </p:nvSpPr>
        <p:spPr/>
        <p:txBody>
          <a:bodyPr>
            <a:normAutofit/>
          </a:bodyPr>
          <a:lstStyle/>
          <a:p>
            <a:pPr algn="ctr"/>
            <a:r>
              <a:rPr lang="en-US" sz="4000" dirty="0"/>
              <a:t>Our Mission</a:t>
            </a:r>
          </a:p>
        </p:txBody>
      </p:sp>
      <p:sp>
        <p:nvSpPr>
          <p:cNvPr id="3" name="Content Placeholder 2">
            <a:extLst>
              <a:ext uri="{FF2B5EF4-FFF2-40B4-BE49-F238E27FC236}">
                <a16:creationId xmlns:a16="http://schemas.microsoft.com/office/drawing/2014/main" xmlns="" id="{BDA190E0-E455-413C-9EA9-86C5C2EC4745}"/>
              </a:ext>
            </a:extLst>
          </p:cNvPr>
          <p:cNvSpPr>
            <a:spLocks noGrp="1"/>
          </p:cNvSpPr>
          <p:nvPr>
            <p:ph idx="1"/>
          </p:nvPr>
        </p:nvSpPr>
        <p:spPr>
          <a:xfrm>
            <a:off x="762000" y="2057400"/>
            <a:ext cx="8128776" cy="3581400"/>
          </a:xfrm>
        </p:spPr>
        <p:txBody>
          <a:bodyPr/>
          <a:lstStyle/>
          <a:p>
            <a:pPr marL="0" indent="0" algn="ctr" fontAlgn="base">
              <a:spcAft>
                <a:spcPts val="0"/>
              </a:spcAft>
              <a:buNone/>
            </a:pPr>
            <a:r>
              <a:rPr lang="en-US" sz="2800" dirty="0">
                <a:solidFill>
                  <a:srgbClr val="333333"/>
                </a:solidFill>
                <a:ea typeface="Times New Roman" panose="02020603050405020304" pitchFamily="18" charset="0"/>
              </a:rPr>
              <a:t>CPAC's mission is to educate, support, and empower Connecticut's diverse families of children and youth with disabilities, chronic conditions from ages birth to 26, and the professionals who serve them. </a:t>
            </a:r>
            <a:endParaRPr lang="en-US" sz="2800" dirty="0">
              <a:ea typeface="Times New Roman" panose="02020603050405020304" pitchFamily="18" charset="0"/>
            </a:endParaRPr>
          </a:p>
          <a:p>
            <a:endParaRPr lang="en-US" dirty="0"/>
          </a:p>
        </p:txBody>
      </p:sp>
    </p:spTree>
    <p:extLst>
      <p:ext uri="{BB962C8B-B14F-4D97-AF65-F5344CB8AC3E}">
        <p14:creationId xmlns:p14="http://schemas.microsoft.com/office/powerpoint/2010/main" val="79384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57E43-A2A9-4DDC-A78D-C0A80F62AFB9}"/>
              </a:ext>
            </a:extLst>
          </p:cNvPr>
          <p:cNvSpPr>
            <a:spLocks noGrp="1"/>
          </p:cNvSpPr>
          <p:nvPr>
            <p:ph type="title"/>
          </p:nvPr>
        </p:nvSpPr>
        <p:spPr/>
        <p:txBody>
          <a:bodyPr>
            <a:normAutofit/>
          </a:bodyPr>
          <a:lstStyle/>
          <a:p>
            <a:pPr algn="ctr"/>
            <a:r>
              <a:rPr lang="en-US" sz="4000" dirty="0"/>
              <a:t>How We Support</a:t>
            </a:r>
          </a:p>
        </p:txBody>
      </p:sp>
      <p:sp>
        <p:nvSpPr>
          <p:cNvPr id="3" name="Content Placeholder 2">
            <a:extLst>
              <a:ext uri="{FF2B5EF4-FFF2-40B4-BE49-F238E27FC236}">
                <a16:creationId xmlns:a16="http://schemas.microsoft.com/office/drawing/2014/main" xmlns="" id="{57903033-4D24-46E3-8243-BAA267BEA552}"/>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dirty="0"/>
              <a:t>All CPAC’s Parent Consultants are parents of children with disabilities. We understand the stress, grief, pain, trials and the joys, that all go with raising a child with special needs. </a:t>
            </a:r>
          </a:p>
          <a:p>
            <a:pPr marL="0" indent="0" algn="ctr">
              <a:buNone/>
            </a:pPr>
            <a:r>
              <a:rPr lang="en-US" dirty="0"/>
              <a:t>We have support programs for families of young children with disabilities/developmental delays</a:t>
            </a:r>
          </a:p>
          <a:p>
            <a:pPr marL="0" indent="0" algn="ctr">
              <a:spcAft>
                <a:spcPts val="0"/>
              </a:spcAft>
              <a:buNone/>
            </a:pPr>
            <a:r>
              <a:rPr lang="en-US" dirty="0"/>
              <a:t>We have a Bilingual Team of consultants  who speak Spanish, Portuguese, Creole and French, and we can access the Language Line for support, and they offer up to 170 languages.</a:t>
            </a:r>
          </a:p>
          <a:p>
            <a:pPr marL="0" indent="0" algn="ctr">
              <a:spcAft>
                <a:spcPts val="0"/>
              </a:spcAft>
              <a:buNone/>
            </a:pPr>
            <a:endParaRPr lang="en-US" dirty="0"/>
          </a:p>
          <a:p>
            <a:pPr marL="0" indent="0" algn="ctr">
              <a:spcAft>
                <a:spcPts val="0"/>
              </a:spcAft>
              <a:buNone/>
            </a:pPr>
            <a:r>
              <a:rPr lang="en-US" b="1" dirty="0"/>
              <a:t>ALL OF OUR SERVICES ARE FREE TO FAMILIES</a:t>
            </a:r>
          </a:p>
          <a:p>
            <a:pPr marL="0" indent="0" algn="ctr">
              <a:buNone/>
            </a:pPr>
            <a:endParaRPr lang="en-US" b="1" dirty="0"/>
          </a:p>
        </p:txBody>
      </p:sp>
    </p:spTree>
    <p:extLst>
      <p:ext uri="{BB962C8B-B14F-4D97-AF65-F5344CB8AC3E}">
        <p14:creationId xmlns:p14="http://schemas.microsoft.com/office/powerpoint/2010/main" val="85863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405EA-3FA6-4156-96E5-227B30F7E306}"/>
              </a:ext>
            </a:extLst>
          </p:cNvPr>
          <p:cNvSpPr>
            <a:spLocks noGrp="1"/>
          </p:cNvSpPr>
          <p:nvPr>
            <p:ph type="title"/>
          </p:nvPr>
        </p:nvSpPr>
        <p:spPr/>
        <p:txBody>
          <a:bodyPr>
            <a:normAutofit/>
          </a:bodyPr>
          <a:lstStyle/>
          <a:p>
            <a:pPr algn="ctr"/>
            <a:r>
              <a:rPr lang="en-US" sz="4000" dirty="0"/>
              <a:t>How We Support</a:t>
            </a:r>
          </a:p>
        </p:txBody>
      </p:sp>
      <p:sp>
        <p:nvSpPr>
          <p:cNvPr id="3" name="Content Placeholder 2">
            <a:extLst>
              <a:ext uri="{FF2B5EF4-FFF2-40B4-BE49-F238E27FC236}">
                <a16:creationId xmlns:a16="http://schemas.microsoft.com/office/drawing/2014/main" xmlns="" id="{FC857E7E-6CCD-4764-A28C-B33E28253128}"/>
              </a:ext>
            </a:extLst>
          </p:cNvPr>
          <p:cNvSpPr>
            <a:spLocks noGrp="1"/>
          </p:cNvSpPr>
          <p:nvPr>
            <p:ph idx="1"/>
          </p:nvPr>
        </p:nvSpPr>
        <p:spPr/>
        <p:txBody>
          <a:bodyPr/>
          <a:lstStyle/>
          <a:p>
            <a:pPr marL="0" indent="0">
              <a:buNone/>
            </a:pPr>
            <a:endParaRPr lang="en-US" sz="3200" b="1" dirty="0"/>
          </a:p>
          <a:p>
            <a:pPr marL="0" indent="0">
              <a:buNone/>
            </a:pPr>
            <a:r>
              <a:rPr lang="en-US" sz="3200" b="1" dirty="0"/>
              <a:t>Collaboration –</a:t>
            </a:r>
          </a:p>
          <a:p>
            <a:pPr marL="0" indent="0">
              <a:buNone/>
            </a:pPr>
            <a:endParaRPr lang="en-US" dirty="0"/>
          </a:p>
          <a:p>
            <a:pPr marL="0" indent="0" algn="ctr">
              <a:buNone/>
            </a:pPr>
            <a:r>
              <a:rPr lang="en-US" sz="2800" dirty="0"/>
              <a:t>The research is clear, when families and schools work together, students have improved outcomes</a:t>
            </a:r>
            <a:r>
              <a:rPr lang="en-US" dirty="0"/>
              <a:t>. </a:t>
            </a:r>
          </a:p>
        </p:txBody>
      </p:sp>
    </p:spTree>
    <p:extLst>
      <p:ext uri="{BB962C8B-B14F-4D97-AF65-F5344CB8AC3E}">
        <p14:creationId xmlns:p14="http://schemas.microsoft.com/office/powerpoint/2010/main" val="96981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2ED08-1CAF-41C8-A9E7-2BF1B4465262}"/>
              </a:ext>
            </a:extLst>
          </p:cNvPr>
          <p:cNvSpPr>
            <a:spLocks noGrp="1"/>
          </p:cNvSpPr>
          <p:nvPr>
            <p:ph type="title"/>
          </p:nvPr>
        </p:nvSpPr>
        <p:spPr/>
        <p:txBody>
          <a:bodyPr>
            <a:normAutofit/>
          </a:bodyPr>
          <a:lstStyle/>
          <a:p>
            <a:pPr algn="ctr"/>
            <a:r>
              <a:rPr lang="en-US" sz="4000" dirty="0"/>
              <a:t>How We Support</a:t>
            </a:r>
          </a:p>
        </p:txBody>
      </p:sp>
      <p:sp>
        <p:nvSpPr>
          <p:cNvPr id="3" name="Content Placeholder 2">
            <a:extLst>
              <a:ext uri="{FF2B5EF4-FFF2-40B4-BE49-F238E27FC236}">
                <a16:creationId xmlns:a16="http://schemas.microsoft.com/office/drawing/2014/main" xmlns="" id="{6A5B5D80-041E-4814-9B38-DE78B55ABEEF}"/>
              </a:ext>
            </a:extLst>
          </p:cNvPr>
          <p:cNvSpPr>
            <a:spLocks noGrp="1"/>
          </p:cNvSpPr>
          <p:nvPr>
            <p:ph idx="1"/>
          </p:nvPr>
        </p:nvSpPr>
        <p:spPr>
          <a:xfrm>
            <a:off x="457200" y="1219200"/>
            <a:ext cx="8458199" cy="4953000"/>
          </a:xfrm>
        </p:spPr>
        <p:txBody>
          <a:bodyPr/>
          <a:lstStyle/>
          <a:p>
            <a:pPr marL="0" lvl="0" indent="0" algn="ctr">
              <a:buClr>
                <a:srgbClr val="00AEEF"/>
              </a:buClr>
              <a:buNone/>
            </a:pPr>
            <a:endParaRPr lang="en-US" dirty="0">
              <a:solidFill>
                <a:prstClr val="black"/>
              </a:solidFill>
            </a:endParaRPr>
          </a:p>
          <a:p>
            <a:pPr marL="0" lvl="0" indent="0" algn="ctr">
              <a:buClr>
                <a:srgbClr val="00AEEF"/>
              </a:buClr>
              <a:buNone/>
            </a:pPr>
            <a:r>
              <a:rPr lang="en-US" sz="2400" b="1" dirty="0">
                <a:solidFill>
                  <a:prstClr val="black"/>
                </a:solidFill>
              </a:rPr>
              <a:t>Our first step is to meet the parent wherever </a:t>
            </a:r>
          </a:p>
          <a:p>
            <a:pPr marL="0" lvl="0" indent="0" algn="ctr">
              <a:buClr>
                <a:srgbClr val="00AEEF"/>
              </a:buClr>
              <a:buNone/>
            </a:pPr>
            <a:r>
              <a:rPr lang="en-US" sz="2400" b="1" dirty="0">
                <a:solidFill>
                  <a:prstClr val="black"/>
                </a:solidFill>
              </a:rPr>
              <a:t>they are in their journey to support their child.  </a:t>
            </a:r>
          </a:p>
          <a:p>
            <a:pPr marL="0" lvl="0" indent="0" algn="ctr">
              <a:buClr>
                <a:srgbClr val="00AEEF"/>
              </a:buClr>
              <a:buNone/>
            </a:pPr>
            <a:endParaRPr lang="en-US" sz="2400" b="1" dirty="0">
              <a:solidFill>
                <a:prstClr val="black"/>
              </a:solidFill>
            </a:endParaRPr>
          </a:p>
          <a:p>
            <a:pPr>
              <a:buClr>
                <a:srgbClr val="00AEEF"/>
              </a:buClr>
            </a:pPr>
            <a:r>
              <a:rPr lang="en-US" sz="2800" b="1" dirty="0">
                <a:solidFill>
                  <a:prstClr val="black"/>
                </a:solidFill>
              </a:rPr>
              <a:t>We listen</a:t>
            </a:r>
          </a:p>
          <a:p>
            <a:pPr>
              <a:buClr>
                <a:srgbClr val="00AEEF"/>
              </a:buClr>
            </a:pPr>
            <a:r>
              <a:rPr lang="en-US" sz="2800" dirty="0">
                <a:solidFill>
                  <a:prstClr val="black"/>
                </a:solidFill>
              </a:rPr>
              <a:t>We help families to make connections</a:t>
            </a:r>
          </a:p>
          <a:p>
            <a:pPr>
              <a:buClr>
                <a:srgbClr val="00AEEF"/>
              </a:buClr>
            </a:pPr>
            <a:r>
              <a:rPr lang="en-US" sz="2800" dirty="0">
                <a:solidFill>
                  <a:prstClr val="black"/>
                </a:solidFill>
              </a:rPr>
              <a:t>We share the value of positive relationships</a:t>
            </a:r>
          </a:p>
          <a:p>
            <a:pPr>
              <a:buClr>
                <a:srgbClr val="00AEEF"/>
              </a:buClr>
            </a:pPr>
            <a:r>
              <a:rPr lang="en-US" sz="2800" dirty="0">
                <a:solidFill>
                  <a:prstClr val="black"/>
                </a:solidFill>
              </a:rPr>
              <a:t>We share resources to help families</a:t>
            </a:r>
          </a:p>
          <a:p>
            <a:pPr>
              <a:buClr>
                <a:srgbClr val="00AEEF"/>
              </a:buClr>
            </a:pPr>
            <a:r>
              <a:rPr lang="en-US" sz="2800" b="1" dirty="0">
                <a:solidFill>
                  <a:prstClr val="black"/>
                </a:solidFill>
              </a:rPr>
              <a:t>And we listen some more</a:t>
            </a:r>
            <a:endParaRPr lang="en-US" sz="2800" dirty="0"/>
          </a:p>
        </p:txBody>
      </p:sp>
    </p:spTree>
    <p:extLst>
      <p:ext uri="{BB962C8B-B14F-4D97-AF65-F5344CB8AC3E}">
        <p14:creationId xmlns:p14="http://schemas.microsoft.com/office/powerpoint/2010/main" val="3015523733"/>
      </p:ext>
    </p:extLst>
  </p:cSld>
  <p:clrMapOvr>
    <a:masterClrMapping/>
  </p:clrMapOvr>
</p:sld>
</file>

<file path=ppt/theme/theme1.xml><?xml version="1.0" encoding="utf-8"?>
<a:theme xmlns:a="http://schemas.openxmlformats.org/drawingml/2006/main" name="Office Theme">
  <a:themeElements>
    <a:clrScheme name="CPAC">
      <a:dk1>
        <a:sysClr val="windowText" lastClr="000000"/>
      </a:dk1>
      <a:lt1>
        <a:sysClr val="window" lastClr="FFFFFF"/>
      </a:lt1>
      <a:dk2>
        <a:srgbClr val="616365"/>
      </a:dk2>
      <a:lt2>
        <a:srgbClr val="A5A5A5"/>
      </a:lt2>
      <a:accent1>
        <a:srgbClr val="262262"/>
      </a:accent1>
      <a:accent2>
        <a:srgbClr val="00AEEF"/>
      </a:accent2>
      <a:accent3>
        <a:srgbClr val="7DBA00"/>
      </a:accent3>
      <a:accent4>
        <a:srgbClr val="75D1E0"/>
      </a:accent4>
      <a:accent5>
        <a:srgbClr val="F79646"/>
      </a:accent5>
      <a:accent6>
        <a:srgbClr val="F7D41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3C50D7FC2D43AB6E53E5FA3A70C6" ma:contentTypeVersion="12" ma:contentTypeDescription="Create a new document." ma:contentTypeScope="" ma:versionID="8dc29052db9e5227e194db67a850ce90">
  <xsd:schema xmlns:xsd="http://www.w3.org/2001/XMLSchema" xmlns:xs="http://www.w3.org/2001/XMLSchema" xmlns:p="http://schemas.microsoft.com/office/2006/metadata/properties" xmlns:ns3="17c841b6-64b7-4c46-8395-fe153f2e8310" xmlns:ns4="d9b4e5c3-37fd-4986-9c28-30cf3292177b" targetNamespace="http://schemas.microsoft.com/office/2006/metadata/properties" ma:root="true" ma:fieldsID="39650438597632e55434805d326525d9" ns3:_="" ns4:_="">
    <xsd:import namespace="17c841b6-64b7-4c46-8395-fe153f2e8310"/>
    <xsd:import namespace="d9b4e5c3-37fd-4986-9c28-30cf329217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841b6-64b7-4c46-8395-fe153f2e83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b4e5c3-37fd-4986-9c28-30cf329217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A8A79-6E33-404E-A9F9-AB2B25D15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841b6-64b7-4c46-8395-fe153f2e8310"/>
    <ds:schemaRef ds:uri="d9b4e5c3-37fd-4986-9c28-30cf32921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75F46-584C-43F5-BD3C-E707DEEAFE78}">
  <ds:schemaRefs>
    <ds:schemaRef ds:uri="http://www.w3.org/XML/1998/namespace"/>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d9b4e5c3-37fd-4986-9c28-30cf3292177b"/>
    <ds:schemaRef ds:uri="17c841b6-64b7-4c46-8395-fe153f2e8310"/>
    <ds:schemaRef ds:uri="http://purl.org/dc/dcmitype/"/>
  </ds:schemaRefs>
</ds:datastoreItem>
</file>

<file path=customXml/itemProps3.xml><?xml version="1.0" encoding="utf-8"?>
<ds:datastoreItem xmlns:ds="http://schemas.openxmlformats.org/officeDocument/2006/customXml" ds:itemID="{85718C71-2359-4934-87CE-2BAFEE1FF0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46887</TotalTime>
  <Words>2877</Words>
  <Application>Microsoft Office PowerPoint</Application>
  <PresentationFormat>On-screen Show (4:3)</PresentationFormat>
  <Paragraphs>218</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CPAC Services</vt:lpstr>
      <vt:lpstr>Goals for Today </vt:lpstr>
      <vt:lpstr>Connecticut Parent Advocacy Center</vt:lpstr>
      <vt:lpstr>Our Partners</vt:lpstr>
      <vt:lpstr> Our Vision </vt:lpstr>
      <vt:lpstr>Our Mission</vt:lpstr>
      <vt:lpstr>How We Support</vt:lpstr>
      <vt:lpstr>How We Support</vt:lpstr>
      <vt:lpstr>How We Support</vt:lpstr>
      <vt:lpstr>Programs and Services</vt:lpstr>
      <vt:lpstr>Programs and Services</vt:lpstr>
      <vt:lpstr>Programs and Services</vt:lpstr>
      <vt:lpstr>Family Connections Program</vt:lpstr>
      <vt:lpstr>Family Connections Services</vt:lpstr>
      <vt:lpstr>Early Childhood Newsletter (CPAC)</vt:lpstr>
      <vt:lpstr>First STEPs Training </vt:lpstr>
      <vt:lpstr>Parent’s Space Support Group</vt:lpstr>
      <vt:lpstr>How to Make a Referral </vt:lpstr>
      <vt:lpstr>Preschool Pathfinder Program</vt:lpstr>
      <vt:lpstr>Preschool Pathfinders</vt:lpstr>
      <vt:lpstr>Program Goals</vt:lpstr>
      <vt:lpstr>860-739-3089  cpac@cpacinc.org  www.cpacinc.org  www.parentcenterhub.org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Find in CT</dc:title>
  <dc:creator>Adriana Fontaine</dc:creator>
  <cp:lastModifiedBy>BVita</cp:lastModifiedBy>
  <cp:revision>19</cp:revision>
  <cp:lastPrinted>2021-01-27T15:35:59Z</cp:lastPrinted>
  <dcterms:created xsi:type="dcterms:W3CDTF">2021-01-15T01:12:23Z</dcterms:created>
  <dcterms:modified xsi:type="dcterms:W3CDTF">2024-04-18T17:42:30Z</dcterms:modified>
</cp:coreProperties>
</file>